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95" r:id="rId3"/>
    <p:sldId id="296" r:id="rId4"/>
    <p:sldId id="308" r:id="rId5"/>
    <p:sldId id="307" r:id="rId6"/>
    <p:sldId id="306" r:id="rId7"/>
    <p:sldId id="292" r:id="rId8"/>
    <p:sldId id="293" r:id="rId9"/>
    <p:sldId id="297" r:id="rId10"/>
    <p:sldId id="298" r:id="rId11"/>
    <p:sldId id="299" r:id="rId12"/>
    <p:sldId id="303" r:id="rId13"/>
    <p:sldId id="289" r:id="rId14"/>
    <p:sldId id="278" r:id="rId15"/>
    <p:sldId id="301" r:id="rId16"/>
    <p:sldId id="302" r:id="rId17"/>
    <p:sldId id="305" r:id="rId18"/>
    <p:sldId id="304" r:id="rId19"/>
  </p:sldIdLst>
  <p:sldSz cx="9144000" cy="6858000" type="screen4x3"/>
  <p:notesSz cx="6797675" cy="9928225"/>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6714" autoAdjust="0"/>
  </p:normalViewPr>
  <p:slideViewPr>
    <p:cSldViewPr>
      <p:cViewPr varScale="1">
        <p:scale>
          <a:sx n="115" d="100"/>
          <a:sy n="115" d="100"/>
        </p:scale>
        <p:origin x="-1524" y="-102"/>
      </p:cViewPr>
      <p:guideLst>
        <p:guide orient="horz" pos="2160"/>
        <p:guide pos="2880"/>
      </p:guideLst>
    </p:cSldViewPr>
  </p:slideViewPr>
  <p:outlineViewPr>
    <p:cViewPr>
      <p:scale>
        <a:sx n="33" d="100"/>
        <a:sy n="33" d="100"/>
      </p:scale>
      <p:origin x="0" y="3966"/>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92" y="-10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1DEE255C-C004-4754-98C8-14B553872D62}" type="datetimeFigureOut">
              <a:rPr lang="nb-NO"/>
              <a:pPr>
                <a:defRPr/>
              </a:pPr>
              <a:t>25.03.2014</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cs typeface="+mn-cs"/>
              </a:defRPr>
            </a:lvl1pPr>
          </a:lstStyle>
          <a:p>
            <a:pPr>
              <a:defRPr/>
            </a:pPr>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cs typeface="+mn-cs"/>
              </a:defRPr>
            </a:lvl1pPr>
          </a:lstStyle>
          <a:p>
            <a:pPr>
              <a:defRPr/>
            </a:pPr>
            <a:fld id="{0030F5CB-F138-4C81-8C0B-E2749C0B7099}" type="slidenum">
              <a:rPr lang="nb-NO"/>
              <a:pPr>
                <a:defRPr/>
              </a:pPr>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63C0EA5B-1BD3-443A-9410-A11F97D1AC88}" type="datetimeFigureOut">
              <a:rPr lang="nb-NO"/>
              <a:pPr>
                <a:defRPr/>
              </a:pPr>
              <a:t>25.03.2014</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Plassholder for notat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cs typeface="+mn-cs"/>
              </a:defRPr>
            </a:lvl1pPr>
          </a:lstStyle>
          <a:p>
            <a:pPr>
              <a:defRPr/>
            </a:pPr>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cs typeface="+mn-cs"/>
              </a:defRPr>
            </a:lvl1pPr>
          </a:lstStyle>
          <a:p>
            <a:pPr>
              <a:defRPr/>
            </a:pPr>
            <a:fld id="{63D96364-D228-47AC-B9F9-EF8FFEE1C55E}"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 1"/>
          <p:cNvSpPr>
            <a:spLocks noGrp="1" noRot="1" noChangeAspect="1" noTextEdit="1"/>
          </p:cNvSpPr>
          <p:nvPr>
            <p:ph type="sldImg"/>
          </p:nvPr>
        </p:nvSpPr>
        <p:spPr bwMode="auto">
          <a:noFill/>
          <a:ln>
            <a:solidFill>
              <a:srgbClr val="000000"/>
            </a:solidFill>
            <a:miter lim="800000"/>
            <a:headEnd/>
            <a:tailEnd/>
          </a:ln>
        </p:spPr>
      </p:sp>
      <p:sp>
        <p:nvSpPr>
          <p:cNvPr id="20483"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
        <p:nvSpPr>
          <p:cNvPr id="20484"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A1C5B9-C16F-4598-A97B-F522AE83536A}" type="slidenum">
              <a:rPr lang="nb-NO" smtClean="0"/>
              <a:pPr/>
              <a:t>1</a:t>
            </a:fld>
            <a:endParaRPr lang="nb-N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 1"/>
          <p:cNvSpPr>
            <a:spLocks noGrp="1" noRot="1" noChangeAspect="1" noTextEdit="1"/>
          </p:cNvSpPr>
          <p:nvPr>
            <p:ph type="sldImg"/>
          </p:nvPr>
        </p:nvSpPr>
        <p:spPr bwMode="auto">
          <a:noFill/>
          <a:ln>
            <a:solidFill>
              <a:srgbClr val="000000"/>
            </a:solidFill>
            <a:miter lim="800000"/>
            <a:headEnd/>
            <a:tailEnd/>
          </a:ln>
        </p:spPr>
      </p:sp>
      <p:sp>
        <p:nvSpPr>
          <p:cNvPr id="27651"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en-US" smtClean="0"/>
              <a:t>Norwegian championships in snowmobile drag racing on the Tana River. Tana Motor Club was host</a:t>
            </a:r>
          </a:p>
        </p:txBody>
      </p:sp>
      <p:sp>
        <p:nvSpPr>
          <p:cNvPr id="27652"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A7336D-1B4C-4183-B7F5-88620ED3D8B2}" type="slidenum">
              <a:rPr lang="nb-NO" smtClean="0"/>
              <a:pPr/>
              <a:t>10</a:t>
            </a:fld>
            <a:endParaRPr lang="nb-N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bwMode="auto">
          <a:noFill/>
          <a:ln>
            <a:solidFill>
              <a:srgbClr val="000000"/>
            </a:solidFill>
            <a:miter lim="800000"/>
            <a:headEnd/>
            <a:tailEnd/>
          </a:ln>
        </p:spPr>
      </p:sp>
      <p:sp>
        <p:nvSpPr>
          <p:cNvPr id="28675"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en-US" smtClean="0"/>
              <a:t>Jeff King from Alaska and the winner of the Iditarod four times, guests Finnmarksløpet this year. I was fortunate enough to meet the King of the Iditarod when he was present during Finnmarksløpet this winter.</a:t>
            </a:r>
          </a:p>
          <a:p>
            <a:endParaRPr lang="nb-NO" smtClean="0"/>
          </a:p>
        </p:txBody>
      </p:sp>
      <p:sp>
        <p:nvSpPr>
          <p:cNvPr id="2867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B4B84F-FAED-47B7-8097-050B049457A3}" type="slidenum">
              <a:rPr lang="nb-NO" smtClean="0"/>
              <a:pPr/>
              <a:t>11</a:t>
            </a:fld>
            <a:endParaRPr lang="nb-N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p:cNvSpPr>
            <a:spLocks noGrp="1" noRot="1" noChangeAspect="1" noTextEdit="1"/>
          </p:cNvSpPr>
          <p:nvPr>
            <p:ph type="sldImg"/>
          </p:nvPr>
        </p:nvSpPr>
        <p:spPr bwMode="auto">
          <a:noFill/>
          <a:ln>
            <a:solidFill>
              <a:srgbClr val="000000"/>
            </a:solidFill>
            <a:miter lim="800000"/>
            <a:headEnd/>
            <a:tailEnd/>
          </a:ln>
        </p:spPr>
      </p:sp>
      <p:sp>
        <p:nvSpPr>
          <p:cNvPr id="29699"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Tana River is considered to be the the lifeblood of the municipality (society) It was important for original settlement in the municipality. We have been working a long time politically for the local management of river. Decisions will then be moved closer to us and will provide new opportunities. Establishment of local government will certainly have a positive effect.</a:t>
            </a:r>
            <a:br>
              <a:rPr lang="en-US" smtClean="0"/>
            </a:br>
            <a:r>
              <a:rPr lang="en-US" smtClean="0"/>
              <a:t/>
            </a:r>
            <a:br>
              <a:rPr lang="en-US" smtClean="0"/>
            </a:br>
            <a:r>
              <a:rPr lang="en-US" smtClean="0"/>
              <a:t>The establishment of a local administrative authority - Tana River fish management - has taken over the responsibilities and tasks that have been managed by the State. (County Commissioner)</a:t>
            </a:r>
            <a:br>
              <a:rPr lang="en-US" smtClean="0"/>
            </a:br>
            <a:r>
              <a:rPr lang="en-US" smtClean="0"/>
              <a:t/>
            </a:r>
            <a:br>
              <a:rPr lang="en-US" smtClean="0"/>
            </a:br>
            <a:r>
              <a:rPr lang="en-US" smtClean="0"/>
              <a:t>Local administrative authority organize fishing, ensure adequate supervision of fish and manage the revenue from the sale of fishing licenses. Tana River fish management will also contribute to long-term conservation of fishery resources and participate in the cooperation with Finland on the management of the watercourse.</a:t>
            </a:r>
          </a:p>
          <a:p>
            <a:pPr eaLnBrk="1" hangingPunct="1"/>
            <a:endParaRPr lang="en-US" smtClean="0"/>
          </a:p>
        </p:txBody>
      </p:sp>
      <p:sp>
        <p:nvSpPr>
          <p:cNvPr id="29700"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705827-D1D0-4DEF-8E3D-F0F8BBB661D6}" type="slidenum">
              <a:rPr lang="nb-NO" smtClean="0"/>
              <a:pPr/>
              <a:t>12</a:t>
            </a:fld>
            <a:endParaRPr lang="nb-N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p:cNvSpPr>
            <a:spLocks noGrp="1" noRot="1" noChangeAspect="1" noTextEdit="1"/>
          </p:cNvSpPr>
          <p:nvPr>
            <p:ph type="sldImg"/>
          </p:nvPr>
        </p:nvSpPr>
        <p:spPr bwMode="auto">
          <a:noFill/>
          <a:ln>
            <a:solidFill>
              <a:srgbClr val="000000"/>
            </a:solidFill>
            <a:miter lim="800000"/>
            <a:headEnd/>
            <a:tailEnd/>
          </a:ln>
        </p:spPr>
      </p:sp>
      <p:sp>
        <p:nvSpPr>
          <p:cNvPr id="30723" name="Plassholder for notater 2"/>
          <p:cNvSpPr>
            <a:spLocks noGrp="1"/>
          </p:cNvSpPr>
          <p:nvPr>
            <p:ph type="body" idx="1"/>
          </p:nvPr>
        </p:nvSpPr>
        <p:spPr bwMode="auto">
          <a:noFill/>
        </p:spPr>
        <p:txBody>
          <a:bodyPr wrap="square" numCol="1" anchor="t" anchorCtr="0" compatLnSpc="1">
            <a:prstTxWarp prst="textNoShape">
              <a:avLst/>
            </a:prstTxWarp>
          </a:bodyPr>
          <a:lstStyle/>
          <a:p>
            <a:endParaRPr lang="nb-NO" smtClean="0"/>
          </a:p>
        </p:txBody>
      </p:sp>
      <p:sp>
        <p:nvSpPr>
          <p:cNvPr id="30724"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636023-5E49-4808-AFEF-599CF8590E56}" type="slidenum">
              <a:rPr lang="nb-NO" smtClean="0"/>
              <a:pPr/>
              <a:t>13</a:t>
            </a:fld>
            <a:endParaRPr lang="nb-N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bwMode="auto">
          <a:noFill/>
          <a:ln>
            <a:solidFill>
              <a:srgbClr val="000000"/>
            </a:solidFill>
            <a:miter lim="800000"/>
            <a:headEnd/>
            <a:tailEnd/>
          </a:ln>
        </p:spPr>
      </p:sp>
      <p:sp>
        <p:nvSpPr>
          <p:cNvPr id="3174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
        <p:nvSpPr>
          <p:cNvPr id="31748"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8CEF3C-74E8-4C5A-BA61-80CBD37323A6}" type="slidenum">
              <a:rPr lang="nb-NO" smtClean="0"/>
              <a:pPr/>
              <a:t>14</a:t>
            </a:fld>
            <a:endParaRPr lang="nb-N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noFill/>
          <a:ln>
            <a:solidFill>
              <a:srgbClr val="000000"/>
            </a:solidFill>
            <a:miter lim="800000"/>
            <a:headEnd/>
            <a:tailEnd/>
          </a:ln>
        </p:spPr>
      </p:sp>
      <p:sp>
        <p:nvSpPr>
          <p:cNvPr id="32771"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Rural municipalities have lower educational level than the regional centers. The distance to colleges and universities are often the answer to the level of education. The differences seem to increase over time, unfortunately.</a:t>
            </a:r>
          </a:p>
          <a:p>
            <a:pPr eaLnBrk="1" hangingPunct="1"/>
            <a:endParaRPr lang="en-US" smtClean="0"/>
          </a:p>
          <a:p>
            <a:pPr eaLnBrk="1" hangingPunct="1"/>
            <a:r>
              <a:rPr lang="en-US" smtClean="0"/>
              <a:t>There are huge differences in education between men and women due to the labor market. Women have higher education. Most women working in the public sector. Most men work in private firms. Private firms require less education than the public sector.</a:t>
            </a:r>
          </a:p>
        </p:txBody>
      </p:sp>
      <p:sp>
        <p:nvSpPr>
          <p:cNvPr id="32772"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FE904A-B1D3-41FA-940A-67606C311103}" type="slidenum">
              <a:rPr lang="nb-NO" smtClean="0"/>
              <a:pPr/>
              <a:t>15</a:t>
            </a:fld>
            <a:endParaRPr lang="nb-N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ssholder for lysbilde 1"/>
          <p:cNvSpPr>
            <a:spLocks noGrp="1" noRot="1" noChangeAspect="1" noTextEdit="1"/>
          </p:cNvSpPr>
          <p:nvPr>
            <p:ph type="sldImg"/>
          </p:nvPr>
        </p:nvSpPr>
        <p:spPr bwMode="auto">
          <a:noFill/>
          <a:ln>
            <a:solidFill>
              <a:srgbClr val="000000"/>
            </a:solidFill>
            <a:miter lim="800000"/>
            <a:headEnd/>
            <a:tailEnd/>
          </a:ln>
        </p:spPr>
      </p:sp>
      <p:sp>
        <p:nvSpPr>
          <p:cNvPr id="3379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Tana municipality takes responsibility for education beyond primary school.</a:t>
            </a:r>
            <a:br>
              <a:rPr lang="en-US" smtClean="0"/>
            </a:br>
            <a:r>
              <a:rPr lang="en-US" smtClean="0"/>
              <a:t>We are committed to flexible education at all levels.</a:t>
            </a:r>
            <a:br>
              <a:rPr lang="en-US" smtClean="0"/>
            </a:br>
            <a:r>
              <a:rPr lang="en-US" smtClean="0"/>
              <a:t>East Finnmark competence center was recently established in Tana</a:t>
            </a:r>
          </a:p>
          <a:p>
            <a:pPr eaLnBrk="1" hangingPunct="1"/>
            <a:endParaRPr lang="en-US" smtClean="0"/>
          </a:p>
          <a:p>
            <a:pPr eaLnBrk="1" hangingPunct="1"/>
            <a:r>
              <a:rPr lang="en-US" smtClean="0"/>
              <a:t>We want to equalize educational differences. We focus on education. Most had to travel from Tana to education after primary school. </a:t>
            </a:r>
            <a:br>
              <a:rPr lang="en-US" smtClean="0"/>
            </a:br>
            <a:r>
              <a:rPr lang="en-US" smtClean="0"/>
              <a:t>Our response is more and more local education. It will contribute to greater local competitiveness</a:t>
            </a:r>
          </a:p>
        </p:txBody>
      </p:sp>
      <p:sp>
        <p:nvSpPr>
          <p:cNvPr id="3379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7E6E8B-EAFE-4091-BC9A-B2E53C6AEE9B}" type="slidenum">
              <a:rPr lang="nb-NO" smtClean="0"/>
              <a:pPr/>
              <a:t>16</a:t>
            </a:fld>
            <a:endParaRPr lang="nb-N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ssholder for lysbilde 1"/>
          <p:cNvSpPr>
            <a:spLocks noGrp="1" noRot="1" noChangeAspect="1" noTextEdit="1"/>
          </p:cNvSpPr>
          <p:nvPr>
            <p:ph type="sldImg"/>
          </p:nvPr>
        </p:nvSpPr>
        <p:spPr bwMode="auto">
          <a:noFill/>
          <a:ln>
            <a:solidFill>
              <a:srgbClr val="000000"/>
            </a:solidFill>
            <a:miter lim="800000"/>
            <a:headEnd/>
            <a:tailEnd/>
          </a:ln>
        </p:spPr>
      </p:sp>
      <p:sp>
        <p:nvSpPr>
          <p:cNvPr id="34819"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
        <p:nvSpPr>
          <p:cNvPr id="34820"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D77ADA-2AA1-45D2-A8D4-8FC66C5FF55B}" type="slidenum">
              <a:rPr lang="nb-NO" smtClean="0"/>
              <a:pPr/>
              <a:t>17</a:t>
            </a:fld>
            <a:endParaRPr lang="nb-N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ssholder for lysbilde 1"/>
          <p:cNvSpPr>
            <a:spLocks noGrp="1" noRot="1" noChangeAspect="1" noTextEdit="1"/>
          </p:cNvSpPr>
          <p:nvPr>
            <p:ph type="sldImg"/>
          </p:nvPr>
        </p:nvSpPr>
        <p:spPr bwMode="auto">
          <a:noFill/>
          <a:ln>
            <a:solidFill>
              <a:srgbClr val="000000"/>
            </a:solidFill>
            <a:miter lim="800000"/>
            <a:headEnd/>
            <a:tailEnd/>
          </a:ln>
        </p:spPr>
      </p:sp>
      <p:sp>
        <p:nvSpPr>
          <p:cNvPr id="35843"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b-NO" smtClean="0"/>
              <a:t>The end!</a:t>
            </a:r>
          </a:p>
        </p:txBody>
      </p:sp>
      <p:sp>
        <p:nvSpPr>
          <p:cNvPr id="35844"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45AEAC-77E4-462F-8C00-AB7E636174E2}" type="slidenum">
              <a:rPr lang="nb-NO" smtClean="0"/>
              <a:pPr/>
              <a:t>18</a:t>
            </a:fld>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bwMode="auto">
          <a:noFill/>
          <a:ln>
            <a:solidFill>
              <a:srgbClr val="000000"/>
            </a:solidFill>
            <a:miter lim="800000"/>
            <a:headEnd/>
            <a:tailEnd/>
          </a:ln>
        </p:spPr>
      </p:sp>
      <p:sp>
        <p:nvSpPr>
          <p:cNvPr id="2150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area is 1.3 times larger than Oslo. Every citizen has 1.3 square kilometers.</a:t>
            </a:r>
            <a:endParaRPr lang="nb-NO" smtClean="0"/>
          </a:p>
        </p:txBody>
      </p:sp>
      <p:sp>
        <p:nvSpPr>
          <p:cNvPr id="21508"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9AD09-9C9B-4FBB-9B2D-8A421DD56FB1}" type="slidenum">
              <a:rPr lang="nb-NO" smtClean="0"/>
              <a:pPr/>
              <a:t>2</a:t>
            </a:fld>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p:cNvSpPr>
            <a:spLocks noGrp="1" noRot="1" noChangeAspect="1" noTextEdit="1"/>
          </p:cNvSpPr>
          <p:nvPr>
            <p:ph type="sldImg"/>
          </p:nvPr>
        </p:nvSpPr>
        <p:spPr bwMode="auto">
          <a:noFill/>
          <a:ln>
            <a:solidFill>
              <a:srgbClr val="000000"/>
            </a:solidFill>
            <a:miter lim="800000"/>
            <a:headEnd/>
            <a:tailEnd/>
          </a:ln>
        </p:spPr>
      </p:sp>
      <p:sp>
        <p:nvSpPr>
          <p:cNvPr id="22531"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are a bit different than many municipalities around us. We have a diverse private sectors based on primary industries. Agriculture is important about 200 jobs in total, Reindeer herding second most important and ultimately fisheries. In addition, many of the other jobs very dependent on the market in the municipalities around us.</a:t>
            </a:r>
            <a:endParaRPr lang="nb-NO" dirty="0" smtClean="0"/>
          </a:p>
          <a:p>
            <a:endParaRPr lang="nb-NO" dirty="0" smtClean="0"/>
          </a:p>
          <a:p>
            <a:r>
              <a:rPr lang="nb-NO" dirty="0" smtClean="0"/>
              <a:t>Vi er litt</a:t>
            </a:r>
            <a:r>
              <a:rPr lang="nb-NO" baseline="0" dirty="0" smtClean="0"/>
              <a:t> annerledes enn mange kommuner rundt oss. Vi har et mangfoldig privat næringsliv med basis i alle primærnæringene. Landbruket er viktigs ca 200 arbeidsplasser totalt, Reindrifta og til sist fiskeri. I tillegg er mange av de andre næringene svært avhengig av marked i kommunene rundt oss. </a:t>
            </a:r>
            <a:endParaRPr lang="nb-NO" dirty="0" smtClean="0"/>
          </a:p>
        </p:txBody>
      </p:sp>
      <p:sp>
        <p:nvSpPr>
          <p:cNvPr id="22532"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3EA3B2-D0B1-4BE3-A214-01E14B7829D2}" type="slidenum">
              <a:rPr lang="nb-NO" smtClean="0"/>
              <a:pPr/>
              <a:t>3</a:t>
            </a:fld>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p:cNvSpPr>
            <a:spLocks noGrp="1" noRot="1" noChangeAspect="1" noTextEdit="1"/>
          </p:cNvSpPr>
          <p:nvPr>
            <p:ph type="sldImg"/>
          </p:nvPr>
        </p:nvSpPr>
        <p:spPr bwMode="auto">
          <a:noFill/>
          <a:ln>
            <a:solidFill>
              <a:srgbClr val="000000"/>
            </a:solidFill>
            <a:miter lim="800000"/>
            <a:headEnd/>
            <a:tailEnd/>
          </a:ln>
        </p:spPr>
      </p:sp>
      <p:sp>
        <p:nvSpPr>
          <p:cNvPr id="22531"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are a bit different than many municipalities around us. We have a diverse private sectors based on primary industries. Agriculture is important about 200 jobs in total, Reindeer herding second most important and ultimately fisheries. In addition, many of the other jobs very dependent on the market in the municipalities around us.</a:t>
            </a:r>
            <a:endParaRPr lang="nb-NO" dirty="0" smtClean="0"/>
          </a:p>
          <a:p>
            <a:endParaRPr lang="nb-NO" dirty="0" smtClean="0"/>
          </a:p>
          <a:p>
            <a:r>
              <a:rPr lang="nb-NO" dirty="0" smtClean="0"/>
              <a:t>Vi er litt</a:t>
            </a:r>
            <a:r>
              <a:rPr lang="nb-NO" baseline="0" dirty="0" smtClean="0"/>
              <a:t> annerledes enn mange kommuner rundt oss. Vi har et mangfoldig privat næringsliv med basis i alle primærnæringene. Landbruket er viktigs ca 200 arbeidsplasser totalt, Reindrifta og til sist fiskeri. I tillegg er mange av de andre næringene svært avhengig av marked i kommunene rundt oss. </a:t>
            </a:r>
            <a:endParaRPr lang="nb-NO" dirty="0" smtClean="0"/>
          </a:p>
        </p:txBody>
      </p:sp>
      <p:sp>
        <p:nvSpPr>
          <p:cNvPr id="22532"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3EA3B2-D0B1-4BE3-A214-01E14B7829D2}" type="slidenum">
              <a:rPr lang="nb-NO" smtClean="0"/>
              <a:pPr/>
              <a:t>4</a:t>
            </a:fld>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p:cNvSpPr>
            <a:spLocks noGrp="1" noRot="1" noChangeAspect="1" noTextEdit="1"/>
          </p:cNvSpPr>
          <p:nvPr>
            <p:ph type="sldImg"/>
          </p:nvPr>
        </p:nvSpPr>
        <p:spPr bwMode="auto">
          <a:noFill/>
          <a:ln>
            <a:solidFill>
              <a:srgbClr val="000000"/>
            </a:solidFill>
            <a:miter lim="800000"/>
            <a:headEnd/>
            <a:tailEnd/>
          </a:ln>
        </p:spPr>
      </p:sp>
      <p:sp>
        <p:nvSpPr>
          <p:cNvPr id="22531" name="Plassholder for notater 2"/>
          <p:cNvSpPr>
            <a:spLocks noGrp="1"/>
          </p:cNvSpPr>
          <p:nvPr>
            <p:ph type="body" idx="1"/>
          </p:nvPr>
        </p:nvSpPr>
        <p:spPr bwMode="auto">
          <a:noFill/>
        </p:spPr>
        <p:txBody>
          <a:bodyPr wrap="square" numCol="1" anchor="t" anchorCtr="0" compatLnSpc="1">
            <a:prstTxWarp prst="textNoShape">
              <a:avLst/>
            </a:prstTxWarp>
          </a:bodyPr>
          <a:lstStyle/>
          <a:p>
            <a:endParaRPr lang="nb-NO" dirty="0" smtClean="0"/>
          </a:p>
        </p:txBody>
      </p:sp>
      <p:sp>
        <p:nvSpPr>
          <p:cNvPr id="22532"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3EA3B2-D0B1-4BE3-A214-01E14B7829D2}" type="slidenum">
              <a:rPr lang="nb-NO" smtClean="0"/>
              <a:pPr/>
              <a:t>5</a:t>
            </a:fld>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 1"/>
          <p:cNvSpPr>
            <a:spLocks noGrp="1" noRot="1" noChangeAspect="1" noTextEdit="1"/>
          </p:cNvSpPr>
          <p:nvPr>
            <p:ph type="sldImg"/>
          </p:nvPr>
        </p:nvSpPr>
        <p:spPr bwMode="auto">
          <a:noFill/>
          <a:ln>
            <a:solidFill>
              <a:srgbClr val="000000"/>
            </a:solidFill>
            <a:miter lim="800000"/>
            <a:headEnd/>
            <a:tailEnd/>
          </a:ln>
        </p:spPr>
      </p:sp>
      <p:sp>
        <p:nvSpPr>
          <p:cNvPr id="23555"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nb-NO" sz="1200" dirty="0" smtClean="0"/>
              <a:t>Arbeidsplassene er viktigst for kommunen på grunn av at det genererer inntekter gjennom inntektssystemet for kommunene</a:t>
            </a:r>
          </a:p>
          <a:p>
            <a:r>
              <a:rPr lang="nb-NO" sz="1200" dirty="0" smtClean="0"/>
              <a:t>Bedriftsbeskatningen betyr lite for kommunen, men er selvfølgelig viktig for staten</a:t>
            </a:r>
          </a:p>
          <a:p>
            <a:r>
              <a:rPr lang="nb-NO" sz="1200" dirty="0" err="1" smtClean="0"/>
              <a:t>Elkem</a:t>
            </a:r>
            <a:r>
              <a:rPr lang="nb-NO" sz="1200" dirty="0" smtClean="0"/>
              <a:t> Tana AS har hatt svært gode økonomiske resultater i mange år.</a:t>
            </a:r>
          </a:p>
          <a:p>
            <a:r>
              <a:rPr lang="nb-NO" sz="1200" dirty="0" smtClean="0"/>
              <a:t>Ganske store kartlagte ressurser (flere 10 års drift).</a:t>
            </a:r>
          </a:p>
          <a:p>
            <a:r>
              <a:rPr lang="nb-NO" sz="1200" dirty="0" smtClean="0"/>
              <a:t>Stort naturinngrep.</a:t>
            </a:r>
          </a:p>
          <a:p>
            <a:r>
              <a:rPr lang="nb-NO" sz="1200" dirty="0" smtClean="0"/>
              <a:t>Lokal bekymring for hva som skjer når ressursen er tom.</a:t>
            </a:r>
          </a:p>
          <a:p>
            <a:r>
              <a:rPr lang="nb-NO" sz="1200" dirty="0" err="1" smtClean="0"/>
              <a:t>Elkemkonsernet</a:t>
            </a:r>
            <a:r>
              <a:rPr lang="nb-NO" sz="1200" dirty="0" smtClean="0"/>
              <a:t> er nylig overtatt av Kinesiske interesser.</a:t>
            </a:r>
          </a:p>
          <a:p>
            <a:endParaRPr lang="nb-NO" dirty="0" smtClean="0"/>
          </a:p>
        </p:txBody>
      </p:sp>
      <p:sp>
        <p:nvSpPr>
          <p:cNvPr id="23556"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5D1279-98DF-4F70-931F-8C1A1016723E}" type="slidenum">
              <a:rPr lang="nb-NO" smtClean="0"/>
              <a:pPr/>
              <a:t>6</a:t>
            </a:fld>
            <a:endParaRPr 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 1"/>
          <p:cNvSpPr>
            <a:spLocks noGrp="1" noRot="1" noChangeAspect="1" noTextEdit="1"/>
          </p:cNvSpPr>
          <p:nvPr>
            <p:ph type="sldImg"/>
          </p:nvPr>
        </p:nvSpPr>
        <p:spPr bwMode="auto">
          <a:noFill/>
          <a:ln>
            <a:solidFill>
              <a:srgbClr val="000000"/>
            </a:solidFill>
            <a:miter lim="800000"/>
            <a:headEnd/>
            <a:tailEnd/>
          </a:ln>
        </p:spPr>
      </p:sp>
      <p:sp>
        <p:nvSpPr>
          <p:cNvPr id="24579"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b-NO" dirty="0" err="1" smtClean="0"/>
              <a:t>Voluntary</a:t>
            </a:r>
            <a:r>
              <a:rPr lang="nb-NO" dirty="0" smtClean="0"/>
              <a:t> </a:t>
            </a:r>
            <a:r>
              <a:rPr lang="nb-NO" dirty="0" err="1" smtClean="0"/>
              <a:t>sector</a:t>
            </a:r>
            <a:r>
              <a:rPr lang="nb-NO" dirty="0" smtClean="0"/>
              <a:t> in Tana</a:t>
            </a:r>
          </a:p>
          <a:p>
            <a:pPr eaLnBrk="1" hangingPunct="1"/>
            <a:r>
              <a:rPr lang="nb-NO" dirty="0" smtClean="0"/>
              <a:t>Frivillige Tana</a:t>
            </a:r>
          </a:p>
        </p:txBody>
      </p:sp>
      <p:sp>
        <p:nvSpPr>
          <p:cNvPr id="24580"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EE6B13-443D-4590-805B-2BE5D07655DA}" type="slidenum">
              <a:rPr lang="nb-NO" smtClean="0"/>
              <a:pPr/>
              <a:t>7</a:t>
            </a:fld>
            <a:endParaRPr lang="nb-N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bwMode="auto">
          <a:noFill/>
          <a:ln>
            <a:solidFill>
              <a:srgbClr val="000000"/>
            </a:solidFill>
            <a:miter lim="800000"/>
            <a:headEnd/>
            <a:tailEnd/>
          </a:ln>
        </p:spPr>
      </p:sp>
      <p:sp>
        <p:nvSpPr>
          <p:cNvPr id="25603"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en-US" smtClean="0"/>
              <a:t>In Tana has established Sami children's theater that has represented Norway in several international children's theater festivals. Children's theater is built around an arts school in Tana.</a:t>
            </a:r>
          </a:p>
        </p:txBody>
      </p:sp>
      <p:sp>
        <p:nvSpPr>
          <p:cNvPr id="25604"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EC33B6-ACEA-4BFC-AF27-BBD3AD11503D}" type="slidenum">
              <a:rPr lang="nb-NO" smtClean="0"/>
              <a:pPr/>
              <a:t>8</a:t>
            </a:fld>
            <a:endParaRPr lang="nb-N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ssholder for lysbilde 1"/>
          <p:cNvSpPr>
            <a:spLocks noGrp="1" noRot="1" noChangeAspect="1" noTextEdit="1"/>
          </p:cNvSpPr>
          <p:nvPr>
            <p:ph type="sldImg"/>
          </p:nvPr>
        </p:nvSpPr>
        <p:spPr bwMode="auto">
          <a:noFill/>
          <a:ln>
            <a:solidFill>
              <a:srgbClr val="000000"/>
            </a:solidFill>
            <a:miter lim="800000"/>
            <a:headEnd/>
            <a:tailEnd/>
          </a:ln>
        </p:spPr>
      </p:sp>
      <p:sp>
        <p:nvSpPr>
          <p:cNvPr id="26627" name="Plassholder for notater 2"/>
          <p:cNvSpPr>
            <a:spLocks noGrp="1"/>
          </p:cNvSpPr>
          <p:nvPr>
            <p:ph type="body" idx="1"/>
          </p:nvPr>
        </p:nvSpPr>
        <p:spPr bwMode="auto">
          <a:noFill/>
        </p:spPr>
        <p:txBody>
          <a:bodyPr wrap="square" numCol="1" anchor="t" anchorCtr="0" compatLnSpc="1">
            <a:prstTxWarp prst="textNoShape">
              <a:avLst/>
            </a:prstTxWarp>
          </a:bodyPr>
          <a:lstStyle/>
          <a:p>
            <a:r>
              <a:rPr lang="en-US" smtClean="0"/>
              <a:t>In Tana, we have wrestling sport that we are very proud of. We have athletes who have participated and won the Norwegian championship. Has done well in European championship. In 2011 organized Tana wrestling club 3 big competitions. Norwegian championship and Tana Cup is the greatest</a:t>
            </a:r>
          </a:p>
          <a:p>
            <a:endParaRPr lang="nb-NO" smtClean="0"/>
          </a:p>
          <a:p>
            <a:r>
              <a:rPr lang="en-US" smtClean="0"/>
              <a:t>Tana Cup has participants from Norway, Sweden, Finland and Russia. There are athletes from Siberia and the Urals in Russia to participate in the competition.</a:t>
            </a:r>
          </a:p>
          <a:p>
            <a:endParaRPr lang="nb-NO" smtClean="0"/>
          </a:p>
          <a:p>
            <a:r>
              <a:rPr lang="en-US" smtClean="0"/>
              <a:t>Gold medal winner in the European Championships in wrestling Signe Marie Fidje Store from Tana is a strong young lady. Here she lifted the Mayor</a:t>
            </a:r>
          </a:p>
          <a:p>
            <a:endParaRPr lang="nb-NO" smtClean="0"/>
          </a:p>
        </p:txBody>
      </p:sp>
      <p:sp>
        <p:nvSpPr>
          <p:cNvPr id="26628"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085367-FC7B-4FF9-BE2E-A5CE8993945D}" type="slidenum">
              <a:rPr lang="nb-NO" smtClean="0"/>
              <a:pPr/>
              <a:t>9</a:t>
            </a:fld>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90C9388B-D704-4E13-993E-84F2645A37CC}" type="datetimeFigureOut">
              <a:rPr lang="nb-NO"/>
              <a:pPr>
                <a:defRPr/>
              </a:pPr>
              <a:t>25.03.2014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2E219875-3070-48EE-8569-C22E4DBC6093}" type="slidenum">
              <a:rPr lang="nb-NO"/>
              <a:pPr>
                <a:defRPr/>
              </a:pPr>
              <a:t>‹#›</a:t>
            </a:fld>
            <a:endParaRPr lang="nb-N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96FAD167-6BDF-4A8A-9C8B-9F4B6E736E06}" type="datetimeFigureOut">
              <a:rPr lang="nb-NO"/>
              <a:pPr>
                <a:defRPr/>
              </a:pPr>
              <a:t>25.03.2014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123F51C0-9147-4876-9C60-C90F3E41572C}" type="slidenum">
              <a:rPr lang="nb-NO"/>
              <a:pPr>
                <a:defRPr/>
              </a:pPr>
              <a:t>‹#›</a:t>
            </a:fld>
            <a:endParaRPr lang="nb-N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C50AB1B1-08C5-471C-BD9C-AF0CD18B3E4D}" type="datetimeFigureOut">
              <a:rPr lang="nb-NO"/>
              <a:pPr>
                <a:defRPr/>
              </a:pPr>
              <a:t>25.03.2014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6B29684-C44A-47E4-BBAC-74B0FAF641F9}" type="slidenum">
              <a:rPr lang="nb-NO"/>
              <a:pPr>
                <a:defRPr/>
              </a:pPr>
              <a:t>‹#›</a:t>
            </a:fld>
            <a:endParaRPr lang="nb-N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24026935-14D4-461D-BF84-9443180D534E}" type="datetimeFigureOut">
              <a:rPr lang="nb-NO"/>
              <a:pPr>
                <a:defRPr/>
              </a:pPr>
              <a:t>25.03.2014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E2F9C3DD-4F7C-495D-B697-32255F562A3C}" type="slidenum">
              <a:rPr lang="nb-NO"/>
              <a:pPr>
                <a:defRPr/>
              </a:pPr>
              <a:t>‹#›</a:t>
            </a:fld>
            <a:endParaRPr lang="nb-N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C17B9252-E6A8-4326-BAF7-93ADB006F143}" type="datetimeFigureOut">
              <a:rPr lang="nb-NO"/>
              <a:pPr>
                <a:defRPr/>
              </a:pPr>
              <a:t>25.03.2014</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4E58D16A-C93E-4DCD-B19C-A52E363C9876}" type="slidenum">
              <a:rPr lang="nb-NO"/>
              <a:pPr>
                <a:defRPr/>
              </a:pPr>
              <a:t>‹#›</a:t>
            </a:fld>
            <a:endParaRPr lang="nb-N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CB82B283-EF3B-484C-9405-36239EA27F7D}" type="datetimeFigureOut">
              <a:rPr lang="nb-NO"/>
              <a:pPr>
                <a:defRPr/>
              </a:pPr>
              <a:t>25.03.2014</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AA782AE4-0F42-442B-9E24-9CD4DD6A0007}" type="slidenum">
              <a:rPr lang="nb-NO"/>
              <a:pPr>
                <a:defRPr/>
              </a:pPr>
              <a:t>‹#›</a:t>
            </a:fld>
            <a:endParaRPr lang="nb-N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86B470ED-44B4-4FBA-9C91-C6CD1609F90A}" type="datetimeFigureOut">
              <a:rPr lang="nb-NO"/>
              <a:pPr>
                <a:defRPr/>
              </a:pPr>
              <a:t>25.03.2014</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F829D005-57BE-4DB1-BE84-2E003E2B2228}" type="slidenum">
              <a:rPr lang="nb-NO"/>
              <a:pPr>
                <a:defRPr/>
              </a:pPr>
              <a:t>‹#›</a:t>
            </a:fld>
            <a:endParaRPr lang="nb-N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21E0A64F-34F7-46C0-830A-4669E782D619}" type="datetimeFigureOut">
              <a:rPr lang="nb-NO"/>
              <a:pPr>
                <a:defRPr/>
              </a:pPr>
              <a:t>25.03.2014</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CA4CD3D2-D552-4719-A79B-3A88A54CC476}" type="slidenum">
              <a:rPr lang="nb-NO"/>
              <a:pPr>
                <a:defRPr/>
              </a:pPr>
              <a:t>‹#›</a:t>
            </a:fld>
            <a:endParaRPr lang="nb-N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A70FC37A-9D72-43B1-A466-D1232B8646DC}" type="datetimeFigureOut">
              <a:rPr lang="nb-NO"/>
              <a:pPr>
                <a:defRPr/>
              </a:pPr>
              <a:t>25.03.2014</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C880C4D3-13D8-47DF-A046-6C13FDF0698F}" type="slidenum">
              <a:rPr lang="nb-NO"/>
              <a:pPr>
                <a:defRPr/>
              </a:pPr>
              <a:t>‹#›</a:t>
            </a:fld>
            <a:endParaRPr lang="nb-N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2193F684-00D1-4237-9FB3-7B397C775ADD}" type="datetimeFigureOut">
              <a:rPr lang="nb-NO"/>
              <a:pPr>
                <a:defRPr/>
              </a:pPr>
              <a:t>25.03.2014</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CC299A53-4D00-49C6-9C02-0E348254E0D4}" type="slidenum">
              <a:rPr lang="nb-NO"/>
              <a:pPr>
                <a:defRPr/>
              </a:pPr>
              <a:t>‹#›</a:t>
            </a:fld>
            <a:endParaRPr lang="nb-N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8671B909-1756-4AB9-B6D7-A4175E44A7EF}" type="datetimeFigureOut">
              <a:rPr lang="nb-NO"/>
              <a:pPr>
                <a:defRPr/>
              </a:pPr>
              <a:t>25.03.2014</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8851E5A9-F46F-4D4B-9F52-C495195B4B03}" type="slidenum">
              <a:rPr lang="nb-NO"/>
              <a:pPr>
                <a:defRPr/>
              </a:pPr>
              <a:t>‹#›</a:t>
            </a:fld>
            <a:endParaRPr lang="nb-N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BFD577-AC7C-48E2-94E5-2AC60C7B0823}" type="datetimeFigureOut">
              <a:rPr lang="nb-NO"/>
              <a:pPr>
                <a:defRPr/>
              </a:pPr>
              <a:t>25.03.2014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BBF0CA-7FD6-4730-8CBB-A576D7ACDCFA}"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hyperlink" Target="http://mittfinnmark.no/-/image/show/1080374_regnbue-over-kunnskapens-h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ktangel 4"/>
          <p:cNvSpPr/>
          <p:nvPr/>
        </p:nvSpPr>
        <p:spPr>
          <a:xfrm>
            <a:off x="785813" y="214313"/>
            <a:ext cx="7715250" cy="1323975"/>
          </a:xfrm>
          <a:prstGeom prst="rect">
            <a:avLst/>
          </a:prstGeom>
        </p:spPr>
        <p:txBody>
          <a:bodyPr>
            <a:spAutoFit/>
          </a:bodyPr>
          <a:lstStyle/>
          <a:p>
            <a:pPr algn="ctr">
              <a:defRPr/>
            </a:pPr>
            <a:r>
              <a:rPr lang="nb-NO" sz="4000" b="1" dirty="0" err="1">
                <a:solidFill>
                  <a:srgbClr val="0070C0"/>
                </a:solidFill>
                <a:latin typeface="+mj-lt"/>
                <a:ea typeface="+mj-ea"/>
                <a:cs typeface="+mj-cs"/>
              </a:rPr>
              <a:t>Welcome</a:t>
            </a:r>
            <a:r>
              <a:rPr lang="nb-NO" sz="4000" b="1" dirty="0">
                <a:solidFill>
                  <a:srgbClr val="0070C0"/>
                </a:solidFill>
                <a:latin typeface="+mj-lt"/>
                <a:ea typeface="+mj-ea"/>
                <a:cs typeface="+mj-cs"/>
              </a:rPr>
              <a:t> to</a:t>
            </a:r>
          </a:p>
          <a:p>
            <a:pPr algn="ctr">
              <a:defRPr/>
            </a:pPr>
            <a:r>
              <a:rPr lang="nb-NO" sz="4000" b="1" dirty="0">
                <a:solidFill>
                  <a:srgbClr val="0070C0"/>
                </a:solidFill>
                <a:latin typeface="+mj-lt"/>
                <a:ea typeface="+mj-ea"/>
                <a:cs typeface="+mj-cs"/>
              </a:rPr>
              <a:t>Deanu </a:t>
            </a:r>
            <a:r>
              <a:rPr lang="nb-NO" sz="4000" b="1" dirty="0" err="1">
                <a:solidFill>
                  <a:srgbClr val="0070C0"/>
                </a:solidFill>
                <a:latin typeface="+mj-lt"/>
                <a:ea typeface="+mj-ea"/>
                <a:cs typeface="+mj-cs"/>
              </a:rPr>
              <a:t>gielda</a:t>
            </a:r>
            <a:r>
              <a:rPr lang="nb-NO" sz="4000" b="1" dirty="0">
                <a:solidFill>
                  <a:srgbClr val="0070C0"/>
                </a:solidFill>
                <a:latin typeface="+mj-lt"/>
                <a:ea typeface="+mj-ea"/>
                <a:cs typeface="+mj-cs"/>
              </a:rPr>
              <a:t> – Tana </a:t>
            </a:r>
            <a:r>
              <a:rPr lang="nb-NO" sz="4000" b="1" dirty="0" err="1">
                <a:solidFill>
                  <a:srgbClr val="0070C0"/>
                </a:solidFill>
                <a:latin typeface="+mj-lt"/>
                <a:ea typeface="+mj-ea"/>
                <a:cs typeface="+mj-cs"/>
              </a:rPr>
              <a:t>Municipality</a:t>
            </a:r>
            <a:endParaRPr lang="nb-NO" sz="4000" b="1" dirty="0">
              <a:solidFill>
                <a:srgbClr val="0070C0"/>
              </a:solidFill>
              <a:latin typeface="+mj-lt"/>
              <a:ea typeface="+mj-ea"/>
              <a:cs typeface="+mj-cs"/>
            </a:endParaRPr>
          </a:p>
        </p:txBody>
      </p:sp>
      <p:pic>
        <p:nvPicPr>
          <p:cNvPr id="2051" name="Picture 7"/>
          <p:cNvPicPr>
            <a:picLocks noChangeAspect="1" noChangeArrowheads="1"/>
          </p:cNvPicPr>
          <p:nvPr/>
        </p:nvPicPr>
        <p:blipFill>
          <a:blip r:embed="rId4" cstate="print"/>
          <a:srcRect/>
          <a:stretch>
            <a:fillRect/>
          </a:stretch>
        </p:blipFill>
        <p:spPr bwMode="auto">
          <a:xfrm>
            <a:off x="6786563" y="5929313"/>
            <a:ext cx="2143125" cy="693737"/>
          </a:xfrm>
          <a:prstGeom prst="rect">
            <a:avLst/>
          </a:prstGeom>
          <a:noFill/>
          <a:ln w="9525">
            <a:noFill/>
            <a:miter lim="800000"/>
            <a:headEnd/>
            <a:tailEnd/>
          </a:ln>
        </p:spPr>
      </p:pic>
      <p:sp>
        <p:nvSpPr>
          <p:cNvPr id="6" name="Plassholder for innhold 5"/>
          <p:cNvSpPr>
            <a:spLocks noGrp="1"/>
          </p:cNvSpPr>
          <p:nvPr>
            <p:ph idx="1"/>
          </p:nvPr>
        </p:nvSpPr>
        <p:spPr>
          <a:xfrm>
            <a:off x="1258888" y="5949950"/>
            <a:ext cx="5257800" cy="647700"/>
          </a:xfrm>
        </p:spPr>
        <p:txBody>
          <a:bodyPr/>
          <a:lstStyle/>
          <a:p>
            <a:pPr eaLnBrk="1" hangingPunct="1">
              <a:buFont typeface="Arial" charset="0"/>
              <a:buNone/>
              <a:defRPr/>
            </a:pPr>
            <a:r>
              <a:rPr lang="nb-NO" sz="1200" dirty="0" err="1" smtClean="0">
                <a:solidFill>
                  <a:schemeClr val="accent1">
                    <a:lumMod val="50000"/>
                  </a:schemeClr>
                </a:solidFill>
              </a:rPr>
              <a:t>Presentation</a:t>
            </a:r>
            <a:r>
              <a:rPr lang="nb-NO" sz="1200" dirty="0" smtClean="0">
                <a:solidFill>
                  <a:schemeClr val="accent1">
                    <a:lumMod val="50000"/>
                  </a:schemeClr>
                </a:solidFill>
              </a:rPr>
              <a:t> by </a:t>
            </a:r>
            <a:r>
              <a:rPr lang="en-US" sz="1200" dirty="0" smtClean="0">
                <a:solidFill>
                  <a:schemeClr val="accent1">
                    <a:lumMod val="50000"/>
                  </a:schemeClr>
                </a:solidFill>
              </a:rPr>
              <a:t>Mayor of the municipality of Tana,  Frank M. Ingilæ</a:t>
            </a:r>
          </a:p>
          <a:p>
            <a:pPr eaLnBrk="1" hangingPunct="1">
              <a:buNone/>
              <a:defRPr/>
            </a:pPr>
            <a:r>
              <a:rPr lang="nb-NO" sz="1200" dirty="0" smtClean="0">
                <a:solidFill>
                  <a:schemeClr val="accent1">
                    <a:lumMod val="50000"/>
                  </a:schemeClr>
                </a:solidFill>
              </a:rPr>
              <a:t>Tana </a:t>
            </a:r>
            <a:r>
              <a:rPr lang="nb-NO" sz="1200" dirty="0" err="1" smtClean="0">
                <a:solidFill>
                  <a:schemeClr val="accent1">
                    <a:lumMod val="50000"/>
                  </a:schemeClr>
                </a:solidFill>
              </a:rPr>
              <a:t>high</a:t>
            </a:r>
            <a:r>
              <a:rPr lang="nb-NO" sz="1200" dirty="0" smtClean="0">
                <a:solidFill>
                  <a:schemeClr val="accent1">
                    <a:lumMod val="50000"/>
                  </a:schemeClr>
                </a:solidFill>
              </a:rPr>
              <a:t> </a:t>
            </a:r>
            <a:r>
              <a:rPr lang="nb-NO" sz="1200" dirty="0" err="1" smtClean="0">
                <a:solidFill>
                  <a:schemeClr val="accent1">
                    <a:lumMod val="50000"/>
                  </a:schemeClr>
                </a:solidFill>
              </a:rPr>
              <a:t>school</a:t>
            </a:r>
            <a:r>
              <a:rPr lang="nb-NO" sz="1200" dirty="0" smtClean="0">
                <a:solidFill>
                  <a:schemeClr val="accent1">
                    <a:lumMod val="50000"/>
                  </a:schemeClr>
                </a:solidFill>
              </a:rPr>
              <a:t>, </a:t>
            </a:r>
            <a:r>
              <a:rPr lang="nb-NO" sz="1200" dirty="0" smtClean="0">
                <a:solidFill>
                  <a:schemeClr val="accent1">
                    <a:lumMod val="50000"/>
                  </a:schemeClr>
                </a:solidFill>
              </a:rPr>
              <a:t>Bonakas 25.03.2014</a:t>
            </a:r>
            <a:endParaRPr lang="nb-NO" sz="1200" dirty="0" smtClean="0">
              <a:solidFill>
                <a:schemeClr val="accent1">
                  <a:lumMod val="50000"/>
                </a:schemeClr>
              </a:solidFill>
            </a:endParaRPr>
          </a:p>
        </p:txBody>
      </p:sp>
      <p:pic>
        <p:nvPicPr>
          <p:cNvPr id="2053" name="Picture 2" descr="https://lh6.googleusercontent.com/-jqx4pmbZsyk/UTroF5EY4EI/AAAAAAABSrQ/dwxgrK6o8lw/s1152/DSC01380m.JPG"/>
          <p:cNvPicPr>
            <a:picLocks noChangeAspect="1" noChangeArrowheads="1"/>
          </p:cNvPicPr>
          <p:nvPr/>
        </p:nvPicPr>
        <p:blipFill>
          <a:blip r:embed="rId5" cstate="print">
            <a:lum bright="20000" contrast="20000"/>
          </a:blip>
          <a:srcRect/>
          <a:stretch>
            <a:fillRect/>
          </a:stretch>
        </p:blipFill>
        <p:spPr bwMode="auto">
          <a:xfrm>
            <a:off x="1763713" y="1628775"/>
            <a:ext cx="5688012" cy="38322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p:cNvSpPr>
            <a:spLocks noGrp="1"/>
          </p:cNvSpPr>
          <p:nvPr>
            <p:ph type="title"/>
          </p:nvPr>
        </p:nvSpPr>
        <p:spPr/>
        <p:txBody>
          <a:bodyPr/>
          <a:lstStyle/>
          <a:p>
            <a:r>
              <a:rPr lang="en-US" b="1" smtClean="0">
                <a:solidFill>
                  <a:srgbClr val="0070C0"/>
                </a:solidFill>
              </a:rPr>
              <a:t>Snowmobile drag racing and cross</a:t>
            </a:r>
            <a:endParaRPr lang="nb-NO" b="1" smtClean="0">
              <a:solidFill>
                <a:srgbClr val="0070C0"/>
              </a:solidFill>
            </a:endParaRPr>
          </a:p>
        </p:txBody>
      </p:sp>
      <p:pic>
        <p:nvPicPr>
          <p:cNvPr id="9219" name="Picture 2" descr="https://lh5.googleusercontent.com/-KoBWz7RrC3U/TZdjRBelrYI/AAAAAAAAfjs/IfLO2Fq9Wfw/s640/DSC00223m.JPG"/>
          <p:cNvPicPr>
            <a:picLocks noChangeAspect="1" noChangeArrowheads="1"/>
          </p:cNvPicPr>
          <p:nvPr/>
        </p:nvPicPr>
        <p:blipFill>
          <a:blip r:embed="rId3" cstate="print"/>
          <a:srcRect/>
          <a:stretch>
            <a:fillRect/>
          </a:stretch>
        </p:blipFill>
        <p:spPr bwMode="auto">
          <a:xfrm>
            <a:off x="4787900" y="1557338"/>
            <a:ext cx="3384550" cy="2590800"/>
          </a:xfrm>
          <a:prstGeom prst="rect">
            <a:avLst/>
          </a:prstGeom>
          <a:noFill/>
          <a:ln w="9525">
            <a:noFill/>
            <a:miter lim="800000"/>
            <a:headEnd/>
            <a:tailEnd/>
          </a:ln>
        </p:spPr>
      </p:pic>
      <p:pic>
        <p:nvPicPr>
          <p:cNvPr id="9220" name="Picture 4" descr="https://lh5.googleusercontent.com/-tnfjJyVK6q4/TZc3YXgk7TI/AAAAAAAAglk/4sUjheR6a0g/s640/DSC00082m.JPG"/>
          <p:cNvPicPr>
            <a:picLocks noChangeAspect="1" noChangeArrowheads="1"/>
          </p:cNvPicPr>
          <p:nvPr/>
        </p:nvPicPr>
        <p:blipFill>
          <a:blip r:embed="rId4" cstate="print"/>
          <a:srcRect/>
          <a:stretch>
            <a:fillRect/>
          </a:stretch>
        </p:blipFill>
        <p:spPr bwMode="auto">
          <a:xfrm>
            <a:off x="611188" y="1412875"/>
            <a:ext cx="3708400" cy="2676525"/>
          </a:xfrm>
          <a:prstGeom prst="rect">
            <a:avLst/>
          </a:prstGeom>
          <a:noFill/>
          <a:ln w="9525">
            <a:noFill/>
            <a:miter lim="800000"/>
            <a:headEnd/>
            <a:tailEnd/>
          </a:ln>
        </p:spPr>
      </p:pic>
      <p:pic>
        <p:nvPicPr>
          <p:cNvPr id="9221" name="Picture 8" descr="https://lh6.googleusercontent.com/-iWLLr2RPDSk/TUQ2REWRimI/AAAAAAAAW4s/O6Qua_cyzUY/s720/DSC02078.JPG"/>
          <p:cNvPicPr>
            <a:picLocks noChangeAspect="1" noChangeArrowheads="1"/>
          </p:cNvPicPr>
          <p:nvPr/>
        </p:nvPicPr>
        <p:blipFill>
          <a:blip r:embed="rId5" cstate="print"/>
          <a:srcRect/>
          <a:stretch>
            <a:fillRect/>
          </a:stretch>
        </p:blipFill>
        <p:spPr bwMode="auto">
          <a:xfrm>
            <a:off x="611188" y="4292600"/>
            <a:ext cx="3168650" cy="2103438"/>
          </a:xfrm>
          <a:prstGeom prst="rect">
            <a:avLst/>
          </a:prstGeom>
          <a:noFill/>
          <a:ln w="9525">
            <a:noFill/>
            <a:miter lim="800000"/>
            <a:headEnd/>
            <a:tailEnd/>
          </a:ln>
        </p:spPr>
      </p:pic>
      <p:pic>
        <p:nvPicPr>
          <p:cNvPr id="9222" name="Picture 10" descr="https://lh4.googleusercontent.com/-iwNacPPfkss/TUQ2k7Lck2I/AAAAAAAAXv0/5hteIYAYI0E/s720/DSC02174.JPG"/>
          <p:cNvPicPr>
            <a:picLocks noChangeAspect="1" noChangeArrowheads="1"/>
          </p:cNvPicPr>
          <p:nvPr/>
        </p:nvPicPr>
        <p:blipFill>
          <a:blip r:embed="rId6" cstate="print"/>
          <a:srcRect/>
          <a:stretch>
            <a:fillRect/>
          </a:stretch>
        </p:blipFill>
        <p:spPr bwMode="auto">
          <a:xfrm>
            <a:off x="4787900" y="4292600"/>
            <a:ext cx="3097213" cy="2055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p:txBody>
          <a:bodyPr/>
          <a:lstStyle/>
          <a:p>
            <a:r>
              <a:rPr lang="nb-NO" b="1" smtClean="0">
                <a:solidFill>
                  <a:srgbClr val="0070C0"/>
                </a:solidFill>
              </a:rPr>
              <a:t>Finnmarksløpet</a:t>
            </a:r>
          </a:p>
        </p:txBody>
      </p:sp>
      <p:pic>
        <p:nvPicPr>
          <p:cNvPr id="10243" name="Picture 2" descr="https://lh6.googleusercontent.com/-uFv0O1DnZWo/TX1F9OLEkEI/AAAAAAAApN4/Q_giRp8nYjA/s576/DSC06651m.JPG"/>
          <p:cNvPicPr>
            <a:picLocks noChangeAspect="1" noChangeArrowheads="1"/>
          </p:cNvPicPr>
          <p:nvPr/>
        </p:nvPicPr>
        <p:blipFill>
          <a:blip r:embed="rId3" cstate="print"/>
          <a:srcRect/>
          <a:stretch>
            <a:fillRect/>
          </a:stretch>
        </p:blipFill>
        <p:spPr bwMode="auto">
          <a:xfrm>
            <a:off x="468313" y="1628775"/>
            <a:ext cx="3419475" cy="2992438"/>
          </a:xfrm>
          <a:prstGeom prst="rect">
            <a:avLst/>
          </a:prstGeom>
          <a:noFill/>
          <a:ln w="9525">
            <a:noFill/>
            <a:miter lim="800000"/>
            <a:headEnd/>
            <a:tailEnd/>
          </a:ln>
        </p:spPr>
      </p:pic>
      <p:pic>
        <p:nvPicPr>
          <p:cNvPr id="10244" name="Picture 4" descr="https://lh4.googleusercontent.com/-KteLutHYvKI/TX1GVu0Q3GI/AAAAAAAAdxg/Bs2Su8awEUE/s720/DSC06804m.JPG"/>
          <p:cNvPicPr>
            <a:picLocks noChangeAspect="1" noChangeArrowheads="1"/>
          </p:cNvPicPr>
          <p:nvPr/>
        </p:nvPicPr>
        <p:blipFill>
          <a:blip r:embed="rId4" cstate="print"/>
          <a:srcRect/>
          <a:stretch>
            <a:fillRect/>
          </a:stretch>
        </p:blipFill>
        <p:spPr bwMode="auto">
          <a:xfrm>
            <a:off x="4787900" y="1628775"/>
            <a:ext cx="3240088" cy="2151063"/>
          </a:xfrm>
          <a:prstGeom prst="rect">
            <a:avLst/>
          </a:prstGeom>
          <a:noFill/>
          <a:ln w="9525">
            <a:noFill/>
            <a:miter lim="800000"/>
            <a:headEnd/>
            <a:tailEnd/>
          </a:ln>
        </p:spPr>
      </p:pic>
      <p:pic>
        <p:nvPicPr>
          <p:cNvPr id="10245" name="Picture 6" descr="https://lh6.googleusercontent.com/-laALT4aXQxg/TX1Fx4zVsQI/AAAAAAAAd10/uOJudvHGkyQ/s512/DSC06604m.JPG"/>
          <p:cNvPicPr>
            <a:picLocks noChangeAspect="1" noChangeArrowheads="1"/>
          </p:cNvPicPr>
          <p:nvPr/>
        </p:nvPicPr>
        <p:blipFill>
          <a:blip r:embed="rId5" cstate="print"/>
          <a:srcRect/>
          <a:stretch>
            <a:fillRect/>
          </a:stretch>
        </p:blipFill>
        <p:spPr bwMode="auto">
          <a:xfrm>
            <a:off x="6588125" y="3573463"/>
            <a:ext cx="1584325" cy="2384425"/>
          </a:xfrm>
          <a:prstGeom prst="rect">
            <a:avLst/>
          </a:prstGeom>
          <a:noFill/>
          <a:ln w="9525">
            <a:noFill/>
            <a:miter lim="800000"/>
            <a:headEnd/>
            <a:tailEnd/>
          </a:ln>
        </p:spPr>
      </p:pic>
      <p:pic>
        <p:nvPicPr>
          <p:cNvPr id="10246" name="Picture 8" descr="https://lh5.googleusercontent.com/-WbxfPyTwAP0/TX1FngPNOeI/AAAAAAAAe6o/kPzokmSeuuk/s512/DSC06574m.JPG"/>
          <p:cNvPicPr>
            <a:picLocks noChangeAspect="1" noChangeArrowheads="1"/>
          </p:cNvPicPr>
          <p:nvPr/>
        </p:nvPicPr>
        <p:blipFill>
          <a:blip r:embed="rId6" cstate="print"/>
          <a:srcRect/>
          <a:stretch>
            <a:fillRect/>
          </a:stretch>
        </p:blipFill>
        <p:spPr bwMode="auto">
          <a:xfrm>
            <a:off x="4284663" y="3573463"/>
            <a:ext cx="1582737" cy="2517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innhold 5"/>
          <p:cNvSpPr>
            <a:spLocks noGrp="1"/>
          </p:cNvSpPr>
          <p:nvPr>
            <p:ph idx="1"/>
          </p:nvPr>
        </p:nvSpPr>
        <p:spPr>
          <a:xfrm>
            <a:off x="642938" y="1857375"/>
            <a:ext cx="8001000" cy="1071563"/>
          </a:xfrm>
        </p:spPr>
        <p:txBody>
          <a:bodyPr/>
          <a:lstStyle/>
          <a:p>
            <a:pPr eaLnBrk="1" hangingPunct="1">
              <a:buFont typeface="Arial" charset="0"/>
              <a:buNone/>
            </a:pPr>
            <a:r>
              <a:rPr lang="en-US" b="1" smtClean="0"/>
              <a:t>The state has managed fisheries in Tana River</a:t>
            </a:r>
          </a:p>
          <a:p>
            <a:pPr eaLnBrk="1" hangingPunct="1">
              <a:buFont typeface="Arial" charset="0"/>
              <a:buNone/>
            </a:pPr>
            <a:endParaRPr lang="en-US" b="1" smtClean="0"/>
          </a:p>
          <a:p>
            <a:pPr eaLnBrk="1" hangingPunct="1">
              <a:buFont typeface="Arial" charset="0"/>
              <a:buNone/>
            </a:pPr>
            <a:endParaRPr lang="nb-NO" sz="2800" smtClean="0"/>
          </a:p>
          <a:p>
            <a:pPr eaLnBrk="1" hangingPunct="1">
              <a:buFont typeface="Arial" charset="0"/>
              <a:buNone/>
            </a:pPr>
            <a:endParaRPr lang="nb-NO" sz="2800" smtClean="0"/>
          </a:p>
          <a:p>
            <a:pPr eaLnBrk="1" hangingPunct="1">
              <a:buFont typeface="Arial" charset="0"/>
              <a:buNone/>
            </a:pPr>
            <a:endParaRPr lang="nb-NO" sz="2800" smtClean="0"/>
          </a:p>
          <a:p>
            <a:pPr eaLnBrk="1" hangingPunct="1">
              <a:buFont typeface="Arial" charset="0"/>
              <a:buNone/>
            </a:pPr>
            <a:endParaRPr lang="nb-NO" sz="2800" smtClean="0"/>
          </a:p>
          <a:p>
            <a:pPr eaLnBrk="1" hangingPunct="1">
              <a:buFont typeface="Arial" charset="0"/>
              <a:buNone/>
            </a:pPr>
            <a:endParaRPr lang="nb-NO" sz="2800" smtClean="0"/>
          </a:p>
          <a:p>
            <a:pPr eaLnBrk="1" hangingPunct="1">
              <a:buFont typeface="Arial" charset="0"/>
              <a:buNone/>
            </a:pPr>
            <a:endParaRPr lang="nb-NO" smtClean="0"/>
          </a:p>
        </p:txBody>
      </p:sp>
      <p:sp>
        <p:nvSpPr>
          <p:cNvPr id="7171" name="Rektangel 4"/>
          <p:cNvSpPr>
            <a:spLocks noChangeArrowheads="1"/>
          </p:cNvSpPr>
          <p:nvPr/>
        </p:nvSpPr>
        <p:spPr bwMode="auto">
          <a:xfrm>
            <a:off x="571500" y="357188"/>
            <a:ext cx="7643813" cy="1446212"/>
          </a:xfrm>
          <a:prstGeom prst="rect">
            <a:avLst/>
          </a:prstGeom>
          <a:noFill/>
          <a:ln w="9525">
            <a:noFill/>
            <a:miter lim="800000"/>
            <a:headEnd/>
            <a:tailEnd/>
          </a:ln>
        </p:spPr>
        <p:txBody>
          <a:bodyPr>
            <a:spAutoFit/>
          </a:bodyPr>
          <a:lstStyle/>
          <a:p>
            <a:pPr algn="ctr">
              <a:defRPr/>
            </a:pPr>
            <a:r>
              <a:rPr lang="en-US" sz="4400" b="1" dirty="0">
                <a:solidFill>
                  <a:srgbClr val="0070C0"/>
                </a:solidFill>
                <a:latin typeface="+mj-lt"/>
                <a:ea typeface="+mj-ea"/>
                <a:cs typeface="+mj-cs"/>
              </a:rPr>
              <a:t>Local management of fish and fishing in the Tana river</a:t>
            </a:r>
            <a:endParaRPr lang="nb-NO" sz="4400" b="1" dirty="0" err="1">
              <a:solidFill>
                <a:srgbClr val="0070C0"/>
              </a:solidFill>
              <a:latin typeface="+mj-lt"/>
              <a:ea typeface="+mj-ea"/>
              <a:cs typeface="+mj-cs"/>
            </a:endParaRPr>
          </a:p>
        </p:txBody>
      </p:sp>
      <p:pic>
        <p:nvPicPr>
          <p:cNvPr id="11268"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sp>
        <p:nvSpPr>
          <p:cNvPr id="8198" name="Rektangel 8"/>
          <p:cNvSpPr>
            <a:spLocks noChangeArrowheads="1"/>
          </p:cNvSpPr>
          <p:nvPr/>
        </p:nvSpPr>
        <p:spPr bwMode="auto">
          <a:xfrm>
            <a:off x="755650" y="2636838"/>
            <a:ext cx="3786188" cy="3540125"/>
          </a:xfrm>
          <a:prstGeom prst="rect">
            <a:avLst/>
          </a:prstGeom>
          <a:noFill/>
          <a:ln w="9525">
            <a:noFill/>
            <a:miter lim="800000"/>
            <a:headEnd/>
            <a:tailEnd/>
          </a:ln>
        </p:spPr>
        <p:txBody>
          <a:bodyPr>
            <a:spAutoFit/>
          </a:bodyPr>
          <a:lstStyle/>
          <a:p>
            <a:pPr>
              <a:buFont typeface="Arial" pitchFamily="34" charset="0"/>
              <a:buChar char="•"/>
              <a:defRPr/>
            </a:pPr>
            <a:r>
              <a:rPr lang="en-US" sz="2800" dirty="0">
                <a:latin typeface="+mn-lt"/>
                <a:cs typeface="+mn-cs"/>
              </a:rPr>
              <a:t> We have worked for many years to establish local management</a:t>
            </a:r>
          </a:p>
          <a:p>
            <a:pPr>
              <a:buFont typeface="Arial" pitchFamily="34" charset="0"/>
              <a:buChar char="•"/>
              <a:defRPr/>
            </a:pPr>
            <a:r>
              <a:rPr lang="en-US" sz="2800" dirty="0">
                <a:latin typeface="+mn-lt"/>
                <a:cs typeface="+mn-cs"/>
              </a:rPr>
              <a:t> In the spring </a:t>
            </a:r>
            <a:r>
              <a:rPr lang="en-US" sz="2800">
                <a:latin typeface="+mn-lt"/>
                <a:cs typeface="+mn-cs"/>
              </a:rPr>
              <a:t>of 2011</a:t>
            </a:r>
            <a:endParaRPr lang="en-US" sz="2800" dirty="0">
              <a:latin typeface="+mn-lt"/>
              <a:cs typeface="+mn-cs"/>
            </a:endParaRPr>
          </a:p>
          <a:p>
            <a:pPr>
              <a:buFont typeface="Arial" pitchFamily="34" charset="0"/>
              <a:buChar char="•"/>
              <a:defRPr/>
            </a:pPr>
            <a:r>
              <a:rPr lang="en-US" sz="2800" dirty="0">
                <a:latin typeface="+mn-lt"/>
                <a:cs typeface="+mn-cs"/>
              </a:rPr>
              <a:t> Provides new opportunities for businesses and local residents</a:t>
            </a:r>
          </a:p>
        </p:txBody>
      </p:sp>
      <p:pic>
        <p:nvPicPr>
          <p:cNvPr id="11270" name="Picture 4" descr="Salmonfishing with riverboat"/>
          <p:cNvPicPr>
            <a:picLocks noChangeAspect="1" noChangeArrowheads="1"/>
          </p:cNvPicPr>
          <p:nvPr/>
        </p:nvPicPr>
        <p:blipFill>
          <a:blip r:embed="rId4" cstate="print"/>
          <a:srcRect/>
          <a:stretch>
            <a:fillRect/>
          </a:stretch>
        </p:blipFill>
        <p:spPr bwMode="auto">
          <a:xfrm>
            <a:off x="4714875" y="2571750"/>
            <a:ext cx="3786188" cy="2840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850900"/>
          </a:xfrm>
        </p:spPr>
        <p:txBody>
          <a:bodyPr/>
          <a:lstStyle/>
          <a:p>
            <a:r>
              <a:rPr lang="nb-NO" b="1" smtClean="0">
                <a:solidFill>
                  <a:srgbClr val="0070C0"/>
                </a:solidFill>
              </a:rPr>
              <a:t>Transport corridors</a:t>
            </a:r>
          </a:p>
        </p:txBody>
      </p:sp>
      <p:sp>
        <p:nvSpPr>
          <p:cNvPr id="12291" name="Rectangle 3"/>
          <p:cNvSpPr>
            <a:spLocks noGrp="1" noChangeArrowheads="1"/>
          </p:cNvSpPr>
          <p:nvPr>
            <p:ph type="body" idx="1"/>
          </p:nvPr>
        </p:nvSpPr>
        <p:spPr/>
        <p:txBody>
          <a:bodyPr/>
          <a:lstStyle/>
          <a:p>
            <a:pPr>
              <a:buFontTx/>
              <a:buNone/>
            </a:pPr>
            <a:r>
              <a:rPr lang="en-US" sz="2000" b="1" smtClean="0"/>
              <a:t>Road</a:t>
            </a:r>
          </a:p>
          <a:p>
            <a:pPr>
              <a:buFontTx/>
              <a:buNone/>
            </a:pPr>
            <a:r>
              <a:rPr lang="en-US" sz="1800" smtClean="0"/>
              <a:t>Exports of fish out of the county</a:t>
            </a:r>
          </a:p>
          <a:p>
            <a:pPr>
              <a:buFontTx/>
              <a:buNone/>
            </a:pPr>
            <a:r>
              <a:rPr lang="en-US" sz="1800" smtClean="0"/>
              <a:t>Agriculture and husbandry</a:t>
            </a:r>
          </a:p>
          <a:p>
            <a:pPr>
              <a:buFontTx/>
              <a:buNone/>
            </a:pPr>
            <a:r>
              <a:rPr lang="en-US" sz="1800" smtClean="0"/>
              <a:t>Goods and products via </a:t>
            </a:r>
          </a:p>
          <a:p>
            <a:pPr>
              <a:buFontTx/>
              <a:buNone/>
            </a:pPr>
            <a:r>
              <a:rPr lang="en-US" sz="1800" smtClean="0"/>
              <a:t>Finland / Sweden</a:t>
            </a:r>
          </a:p>
          <a:p>
            <a:pPr>
              <a:buFontTx/>
              <a:buNone/>
            </a:pPr>
            <a:r>
              <a:rPr lang="en-US" sz="1800" smtClean="0"/>
              <a:t>Internal transportation</a:t>
            </a:r>
          </a:p>
          <a:p>
            <a:pPr>
              <a:buFontTx/>
              <a:buNone/>
            </a:pPr>
            <a:r>
              <a:rPr lang="nb-NO" sz="2000" b="1" smtClean="0"/>
              <a:t>Sea</a:t>
            </a:r>
          </a:p>
          <a:p>
            <a:pPr>
              <a:buFontTx/>
              <a:buNone/>
            </a:pPr>
            <a:r>
              <a:rPr lang="en-US" sz="1800" smtClean="0"/>
              <a:t>Goods and people across the </a:t>
            </a:r>
          </a:p>
          <a:p>
            <a:pPr>
              <a:buFontTx/>
              <a:buNone/>
            </a:pPr>
            <a:r>
              <a:rPr lang="en-US" sz="1800" smtClean="0"/>
              <a:t>Smalfjord kai</a:t>
            </a:r>
          </a:p>
          <a:p>
            <a:pPr>
              <a:buFontTx/>
              <a:buNone/>
            </a:pPr>
            <a:r>
              <a:rPr lang="en-US" sz="1800" smtClean="0"/>
              <a:t>Growing exports from </a:t>
            </a:r>
          </a:p>
          <a:p>
            <a:pPr>
              <a:buFontTx/>
              <a:buNone/>
            </a:pPr>
            <a:r>
              <a:rPr lang="en-US" sz="1800" smtClean="0"/>
              <a:t>Elkem's quarry in Austertana</a:t>
            </a:r>
          </a:p>
          <a:p>
            <a:pPr>
              <a:buFontTx/>
              <a:buNone/>
            </a:pPr>
            <a:r>
              <a:rPr lang="nb-NO" sz="2000" b="1" smtClean="0"/>
              <a:t>Air</a:t>
            </a:r>
          </a:p>
          <a:p>
            <a:pPr>
              <a:buFont typeface="Arial" charset="0"/>
              <a:buNone/>
            </a:pPr>
            <a:r>
              <a:rPr lang="en-US" sz="1800" smtClean="0"/>
              <a:t>"In and out of the county"</a:t>
            </a:r>
            <a:br>
              <a:rPr lang="en-US" sz="1800" smtClean="0"/>
            </a:br>
            <a:r>
              <a:rPr lang="en-US" sz="1800" smtClean="0"/>
              <a:t>tourists year-round</a:t>
            </a:r>
            <a:r>
              <a:rPr lang="nb-NO" sz="1800" smtClean="0"/>
              <a:t>” </a:t>
            </a:r>
            <a:r>
              <a:rPr lang="en-US" sz="1800" smtClean="0"/>
              <a:t/>
            </a:r>
            <a:br>
              <a:rPr lang="en-US" sz="1800" smtClean="0"/>
            </a:br>
            <a:endParaRPr lang="en-US" sz="1800" smtClean="0"/>
          </a:p>
          <a:p>
            <a:pPr>
              <a:buFont typeface="Arial" charset="0"/>
              <a:buNone/>
            </a:pPr>
            <a:endParaRPr lang="nb-NO" sz="1800" smtClean="0"/>
          </a:p>
        </p:txBody>
      </p:sp>
      <p:sp>
        <p:nvSpPr>
          <p:cNvPr id="12292" name="Line 7"/>
          <p:cNvSpPr>
            <a:spLocks noChangeShapeType="1"/>
          </p:cNvSpPr>
          <p:nvPr/>
        </p:nvSpPr>
        <p:spPr bwMode="auto">
          <a:xfrm>
            <a:off x="6227763" y="4797425"/>
            <a:ext cx="0" cy="0"/>
          </a:xfrm>
          <a:prstGeom prst="line">
            <a:avLst/>
          </a:prstGeom>
          <a:noFill/>
          <a:ln w="9525">
            <a:solidFill>
              <a:schemeClr val="tx1"/>
            </a:solidFill>
            <a:round/>
            <a:headEnd/>
            <a:tailEnd/>
          </a:ln>
        </p:spPr>
        <p:txBody>
          <a:bodyPr/>
          <a:lstStyle/>
          <a:p>
            <a:endParaRPr lang="nb-NO"/>
          </a:p>
        </p:txBody>
      </p:sp>
      <p:pic>
        <p:nvPicPr>
          <p:cNvPr id="12293" name="Picture 11" descr="østfinnmark_infra1"/>
          <p:cNvPicPr>
            <a:picLocks noChangeAspect="1" noChangeArrowheads="1"/>
          </p:cNvPicPr>
          <p:nvPr/>
        </p:nvPicPr>
        <p:blipFill>
          <a:blip r:embed="rId3" cstate="print"/>
          <a:srcRect/>
          <a:stretch>
            <a:fillRect/>
          </a:stretch>
        </p:blipFill>
        <p:spPr bwMode="auto">
          <a:xfrm>
            <a:off x="3733800" y="1676400"/>
            <a:ext cx="4953000" cy="4473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nybru_arkitekttegning"/>
          <p:cNvPicPr>
            <a:picLocks noChangeAspect="1" noChangeArrowheads="1"/>
          </p:cNvPicPr>
          <p:nvPr/>
        </p:nvPicPr>
        <p:blipFill>
          <a:blip r:embed="rId3" cstate="print"/>
          <a:srcRect/>
          <a:stretch>
            <a:fillRect/>
          </a:stretch>
        </p:blipFill>
        <p:spPr bwMode="auto">
          <a:xfrm>
            <a:off x="754063" y="3571875"/>
            <a:ext cx="6280150" cy="2378075"/>
          </a:xfrm>
          <a:prstGeom prst="rect">
            <a:avLst/>
          </a:prstGeom>
          <a:noFill/>
          <a:ln w="9525">
            <a:noFill/>
            <a:miter lim="800000"/>
            <a:headEnd/>
            <a:tailEnd/>
          </a:ln>
        </p:spPr>
      </p:pic>
      <p:sp>
        <p:nvSpPr>
          <p:cNvPr id="5" name="Rektangel 4"/>
          <p:cNvSpPr/>
          <p:nvPr/>
        </p:nvSpPr>
        <p:spPr>
          <a:xfrm>
            <a:off x="571500" y="357188"/>
            <a:ext cx="7643813" cy="1446212"/>
          </a:xfrm>
          <a:prstGeom prst="rect">
            <a:avLst/>
          </a:prstGeom>
        </p:spPr>
        <p:txBody>
          <a:bodyPr>
            <a:spAutoFit/>
          </a:bodyPr>
          <a:lstStyle/>
          <a:p>
            <a:pPr algn="ctr">
              <a:defRPr/>
            </a:pPr>
            <a:r>
              <a:rPr lang="en-US" sz="4400" b="1" dirty="0">
                <a:solidFill>
                  <a:srgbClr val="0070C0"/>
                </a:solidFill>
                <a:latin typeface="+mj-lt"/>
                <a:ea typeface="+mj-ea"/>
                <a:cs typeface="+mj-cs"/>
              </a:rPr>
              <a:t>New Tana bridge in </a:t>
            </a:r>
            <a:r>
              <a:rPr lang="en-US" sz="4400" b="1" dirty="0" smtClean="0">
                <a:solidFill>
                  <a:srgbClr val="0070C0"/>
                </a:solidFill>
                <a:latin typeface="+mj-lt"/>
                <a:ea typeface="+mj-ea"/>
                <a:cs typeface="+mj-cs"/>
              </a:rPr>
              <a:t>2015 </a:t>
            </a:r>
            <a:r>
              <a:rPr lang="en-US" sz="4400" b="1" dirty="0">
                <a:solidFill>
                  <a:srgbClr val="0070C0"/>
                </a:solidFill>
                <a:latin typeface="+mj-lt"/>
                <a:ea typeface="+mj-ea"/>
                <a:cs typeface="+mj-cs"/>
              </a:rPr>
              <a:t>+?</a:t>
            </a:r>
          </a:p>
          <a:p>
            <a:pPr algn="ctr">
              <a:defRPr/>
            </a:pPr>
            <a:endParaRPr lang="nb-NO" sz="4400" b="1" dirty="0">
              <a:solidFill>
                <a:srgbClr val="0070C0"/>
              </a:solidFill>
              <a:latin typeface="+mj-lt"/>
              <a:ea typeface="+mj-ea"/>
              <a:cs typeface="+mj-cs"/>
            </a:endParaRPr>
          </a:p>
        </p:txBody>
      </p:sp>
      <p:sp>
        <p:nvSpPr>
          <p:cNvPr id="7" name="Rectangle 3"/>
          <p:cNvSpPr txBox="1">
            <a:spLocks noChangeArrowheads="1"/>
          </p:cNvSpPr>
          <p:nvPr/>
        </p:nvSpPr>
        <p:spPr bwMode="auto">
          <a:xfrm>
            <a:off x="428625" y="1143000"/>
            <a:ext cx="8229600" cy="4525963"/>
          </a:xfrm>
          <a:prstGeom prst="rect">
            <a:avLst/>
          </a:prstGeom>
          <a:noFill/>
          <a:ln w="9525">
            <a:noFill/>
            <a:miter lim="800000"/>
            <a:headEnd/>
            <a:tailEnd/>
          </a:ln>
        </p:spPr>
        <p:txBody>
          <a:bodyPr/>
          <a:lstStyle/>
          <a:p>
            <a:pPr marL="342900" indent="-342900" eaLnBrk="0" hangingPunct="0">
              <a:spcBef>
                <a:spcPct val="20000"/>
              </a:spcBef>
              <a:defRPr/>
            </a:pPr>
            <a:r>
              <a:rPr lang="en-US" sz="3200" b="1" dirty="0">
                <a:solidFill>
                  <a:srgbClr val="0070C0"/>
                </a:solidFill>
                <a:latin typeface="+mn-lt"/>
                <a:cs typeface="+mn-cs"/>
              </a:rPr>
              <a:t>Planning of new modern bridge</a:t>
            </a:r>
          </a:p>
          <a:p>
            <a:pPr marL="342900" indent="-342900" eaLnBrk="0" hangingPunct="0">
              <a:spcBef>
                <a:spcPct val="20000"/>
              </a:spcBef>
              <a:defRPr/>
            </a:pPr>
            <a:endParaRPr lang="nb-NO" sz="4400" b="1" dirty="0">
              <a:solidFill>
                <a:srgbClr val="0070C0"/>
              </a:solidFill>
              <a:latin typeface="+mj-lt"/>
              <a:ea typeface="+mj-ea"/>
              <a:cs typeface="+mj-cs"/>
            </a:endParaRPr>
          </a:p>
          <a:p>
            <a:pPr>
              <a:buFont typeface="Arial" pitchFamily="34" charset="0"/>
              <a:buChar char="•"/>
              <a:defRPr/>
            </a:pPr>
            <a:r>
              <a:rPr lang="en-US" sz="2000" dirty="0">
                <a:cs typeface="+mn-cs"/>
              </a:rPr>
              <a:t>Built in 1948</a:t>
            </a:r>
          </a:p>
          <a:p>
            <a:pPr>
              <a:buFont typeface="Arial" pitchFamily="34" charset="0"/>
              <a:buChar char="•"/>
              <a:defRPr/>
            </a:pPr>
            <a:r>
              <a:rPr lang="en-US" sz="2000" dirty="0">
                <a:cs typeface="+mn-cs"/>
              </a:rPr>
              <a:t>Width, height and weight limitations</a:t>
            </a:r>
          </a:p>
          <a:p>
            <a:pPr>
              <a:buFont typeface="Arial" pitchFamily="34" charset="0"/>
              <a:buChar char="•"/>
              <a:defRPr/>
            </a:pPr>
            <a:r>
              <a:rPr lang="en-US" sz="2000" dirty="0">
                <a:cs typeface="+mn-cs"/>
              </a:rPr>
              <a:t>Main road (E6)</a:t>
            </a:r>
          </a:p>
          <a:p>
            <a:pPr>
              <a:buFont typeface="Arial" pitchFamily="34" charset="0"/>
              <a:buChar char="•"/>
              <a:defRPr/>
            </a:pPr>
            <a:r>
              <a:rPr lang="en-US" sz="2000" dirty="0">
                <a:cs typeface="+mn-cs"/>
              </a:rPr>
              <a:t>Gateway between East and West</a:t>
            </a:r>
          </a:p>
          <a:p>
            <a:pPr>
              <a:buFont typeface="Arial" pitchFamily="34" charset="0"/>
              <a:buChar char="•"/>
              <a:defRPr/>
            </a:pPr>
            <a:r>
              <a:rPr lang="en-US" sz="2000" dirty="0">
                <a:cs typeface="+mn-cs"/>
              </a:rPr>
              <a:t>Not suitable for today's vehicles</a:t>
            </a:r>
          </a:p>
          <a:p>
            <a:pPr>
              <a:buFont typeface="Arial" pitchFamily="34" charset="0"/>
              <a:buChar char="•"/>
              <a:defRPr/>
            </a:pPr>
            <a:r>
              <a:rPr lang="en-US" sz="2000" dirty="0">
                <a:cs typeface="+mn-cs"/>
              </a:rPr>
              <a:t>Pedestrians</a:t>
            </a:r>
          </a:p>
          <a:p>
            <a:pPr marL="342900" indent="-342900" eaLnBrk="0" hangingPunct="0">
              <a:spcBef>
                <a:spcPct val="20000"/>
              </a:spcBef>
              <a:buFont typeface="Arial" charset="0"/>
              <a:buChar char="•"/>
              <a:defRPr/>
            </a:pPr>
            <a:endParaRPr lang="nb-NO" sz="2000" dirty="0">
              <a:latin typeface="+mn-lt"/>
              <a:cs typeface="+mn-cs"/>
            </a:endParaRPr>
          </a:p>
          <a:p>
            <a:pPr marL="342900" indent="-342900" eaLnBrk="0" hangingPunct="0">
              <a:spcBef>
                <a:spcPct val="20000"/>
              </a:spcBef>
              <a:buFont typeface="Arial" charset="0"/>
              <a:buChar char="•"/>
              <a:defRPr/>
            </a:pPr>
            <a:endParaRPr lang="nb-NO" sz="3200" dirty="0">
              <a:latin typeface="+mn-lt"/>
              <a:cs typeface="+mn-cs"/>
            </a:endParaRPr>
          </a:p>
          <a:p>
            <a:pPr marL="342900" indent="-342900" eaLnBrk="0" hangingPunct="0">
              <a:spcBef>
                <a:spcPct val="20000"/>
              </a:spcBef>
              <a:buFont typeface="Arial" charset="0"/>
              <a:buChar char="•"/>
              <a:defRPr/>
            </a:pPr>
            <a:endParaRPr lang="nb-NO" sz="3200" dirty="0">
              <a:latin typeface="+mn-lt"/>
              <a:cs typeface="+mn-cs"/>
            </a:endParaRPr>
          </a:p>
        </p:txBody>
      </p:sp>
      <p:pic>
        <p:nvPicPr>
          <p:cNvPr id="9" name="Picture 6" descr="DSC01370"/>
          <p:cNvPicPr>
            <a:picLocks noChangeAspect="1" noChangeArrowheads="1"/>
          </p:cNvPicPr>
          <p:nvPr/>
        </p:nvPicPr>
        <p:blipFill>
          <a:blip r:embed="rId4" cstate="print"/>
          <a:srcRect/>
          <a:stretch>
            <a:fillRect/>
          </a:stretch>
        </p:blipFill>
        <p:spPr bwMode="auto">
          <a:xfrm>
            <a:off x="6357938" y="2428875"/>
            <a:ext cx="1985962" cy="2647950"/>
          </a:xfrm>
          <a:prstGeom prst="rect">
            <a:avLst/>
          </a:prstGeom>
          <a:noFill/>
          <a:ln w="9525">
            <a:noFill/>
            <a:miter lim="800000"/>
            <a:headEnd/>
            <a:tailEnd/>
          </a:ln>
        </p:spPr>
      </p:pic>
      <p:pic>
        <p:nvPicPr>
          <p:cNvPr id="24578" name="Picture 2" descr="K:\Alle\Samferdsel og transport\Bilder møte om Tana bru\Ny_Tana_bru_luftfotomontasje.jpg"/>
          <p:cNvPicPr>
            <a:picLocks noChangeAspect="1" noChangeArrowheads="1"/>
          </p:cNvPicPr>
          <p:nvPr/>
        </p:nvPicPr>
        <p:blipFill>
          <a:blip r:embed="rId5" cstate="print"/>
          <a:srcRect/>
          <a:stretch>
            <a:fillRect/>
          </a:stretch>
        </p:blipFill>
        <p:spPr bwMode="auto">
          <a:xfrm>
            <a:off x="1220788" y="1852613"/>
            <a:ext cx="5541962" cy="3881437"/>
          </a:xfrm>
          <a:prstGeom prst="rect">
            <a:avLst/>
          </a:prstGeom>
          <a:noFill/>
          <a:ln w="9525">
            <a:noFill/>
            <a:miter lim="800000"/>
            <a:headEnd/>
            <a:tailEnd/>
          </a:ln>
        </p:spPr>
      </p:pic>
      <p:pic>
        <p:nvPicPr>
          <p:cNvPr id="13313" name="Picture 1" descr="H:\ordfører\samferdsel\Ny-Tana-bru.jpg"/>
          <p:cNvPicPr>
            <a:picLocks noChangeAspect="1" noChangeArrowheads="1"/>
          </p:cNvPicPr>
          <p:nvPr/>
        </p:nvPicPr>
        <p:blipFill>
          <a:blip r:embed="rId6" cstate="print"/>
          <a:srcRect/>
          <a:stretch>
            <a:fillRect/>
          </a:stretch>
        </p:blipFill>
        <p:spPr bwMode="auto">
          <a:xfrm>
            <a:off x="539750" y="1733550"/>
            <a:ext cx="7848600" cy="4359275"/>
          </a:xfrm>
          <a:prstGeom prst="rect">
            <a:avLst/>
          </a:prstGeom>
          <a:noFill/>
          <a:ln w="9525">
            <a:noFill/>
            <a:miter lim="800000"/>
            <a:headEnd/>
            <a:tailEnd/>
          </a:ln>
        </p:spPr>
      </p:pic>
      <p:pic>
        <p:nvPicPr>
          <p:cNvPr id="13320" name="Picture 7"/>
          <p:cNvPicPr>
            <a:picLocks noChangeAspect="1" noChangeArrowheads="1"/>
          </p:cNvPicPr>
          <p:nvPr/>
        </p:nvPicPr>
        <p:blipFill>
          <a:blip r:embed="rId7" cstate="print"/>
          <a:srcRect/>
          <a:stretch>
            <a:fillRect/>
          </a:stretch>
        </p:blipFill>
        <p:spPr bwMode="auto">
          <a:xfrm>
            <a:off x="6786563" y="5929313"/>
            <a:ext cx="2143125" cy="6937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box(in)">
                                      <p:cBhvr>
                                        <p:cTn id="17" dur="500"/>
                                        <p:tgtEl>
                                          <p:spTgt spid="2457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313"/>
                                        </p:tgtEl>
                                        <p:attrNameLst>
                                          <p:attrName>style.visibility</p:attrName>
                                        </p:attrNameLst>
                                      </p:cBhvr>
                                      <p:to>
                                        <p:strVal val="visible"/>
                                      </p:to>
                                    </p:set>
                                    <p:animEffect transition="in" filter="box(in)">
                                      <p:cBhvr>
                                        <p:cTn id="22" dur="5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innhold 5"/>
          <p:cNvSpPr>
            <a:spLocks noGrp="1"/>
          </p:cNvSpPr>
          <p:nvPr>
            <p:ph idx="1"/>
          </p:nvPr>
        </p:nvSpPr>
        <p:spPr>
          <a:xfrm>
            <a:off x="642938" y="1214438"/>
            <a:ext cx="8072437" cy="4929187"/>
          </a:xfrm>
        </p:spPr>
        <p:txBody>
          <a:bodyPr/>
          <a:lstStyle/>
          <a:p>
            <a:pPr eaLnBrk="1" hangingPunct="1">
              <a:buFont typeface="Arial" charset="0"/>
              <a:buNone/>
            </a:pPr>
            <a:r>
              <a:rPr lang="nb-NO" b="1" smtClean="0"/>
              <a:t>Norut NIBR research in 2004 about education.</a:t>
            </a:r>
          </a:p>
          <a:p>
            <a:pPr eaLnBrk="1" hangingPunct="1">
              <a:buFont typeface="Arial" charset="0"/>
              <a:buNone/>
            </a:pPr>
            <a:endParaRPr lang="nb-NO" sz="2800" smtClean="0"/>
          </a:p>
          <a:p>
            <a:pPr eaLnBrk="1" hangingPunct="1">
              <a:buFont typeface="Arial" charset="0"/>
              <a:buNone/>
            </a:pPr>
            <a:endParaRPr lang="nb-NO" sz="2800" smtClean="0"/>
          </a:p>
          <a:p>
            <a:pPr eaLnBrk="1" hangingPunct="1">
              <a:buFont typeface="Arial" charset="0"/>
              <a:buNone/>
            </a:pPr>
            <a:endParaRPr lang="nb-NO" sz="2800" smtClean="0"/>
          </a:p>
          <a:p>
            <a:pPr eaLnBrk="1" hangingPunct="1">
              <a:buFont typeface="Arial" charset="0"/>
              <a:buNone/>
            </a:pPr>
            <a:endParaRPr lang="nb-NO" sz="2800" smtClean="0"/>
          </a:p>
          <a:p>
            <a:pPr eaLnBrk="1" hangingPunct="1">
              <a:buFont typeface="Arial" charset="0"/>
              <a:buNone/>
            </a:pPr>
            <a:endParaRPr lang="nb-NO" sz="2800" smtClean="0"/>
          </a:p>
          <a:p>
            <a:pPr eaLnBrk="1" hangingPunct="1">
              <a:buFont typeface="Arial" charset="0"/>
              <a:buNone/>
            </a:pPr>
            <a:r>
              <a:rPr lang="nb-NO" sz="2400" i="1" smtClean="0"/>
              <a:t>”Everybody (88%) have </a:t>
            </a:r>
          </a:p>
          <a:p>
            <a:pPr eaLnBrk="1" hangingPunct="1">
              <a:buFont typeface="Arial" charset="0"/>
              <a:buNone/>
            </a:pPr>
            <a:r>
              <a:rPr lang="nb-NO" sz="2400" i="1" smtClean="0"/>
              <a:t>to leave Tana to education </a:t>
            </a:r>
          </a:p>
          <a:p>
            <a:pPr eaLnBrk="1" hangingPunct="1">
              <a:buFont typeface="Arial" charset="0"/>
              <a:buNone/>
            </a:pPr>
            <a:r>
              <a:rPr lang="nb-NO" sz="2400" i="1" smtClean="0"/>
              <a:t>after primary school.”</a:t>
            </a:r>
          </a:p>
          <a:p>
            <a:pPr eaLnBrk="1" hangingPunct="1">
              <a:buFont typeface="Arial" charset="0"/>
              <a:buNone/>
            </a:pPr>
            <a:endParaRPr lang="nb-NO" smtClean="0"/>
          </a:p>
        </p:txBody>
      </p:sp>
      <p:sp>
        <p:nvSpPr>
          <p:cNvPr id="7171" name="Rektangel 4"/>
          <p:cNvSpPr>
            <a:spLocks noChangeArrowheads="1"/>
          </p:cNvSpPr>
          <p:nvPr/>
        </p:nvSpPr>
        <p:spPr bwMode="auto">
          <a:xfrm>
            <a:off x="571500" y="357188"/>
            <a:ext cx="7643813" cy="769937"/>
          </a:xfrm>
          <a:prstGeom prst="rect">
            <a:avLst/>
          </a:prstGeom>
          <a:noFill/>
          <a:ln w="9525">
            <a:noFill/>
            <a:miter lim="800000"/>
            <a:headEnd/>
            <a:tailEnd/>
          </a:ln>
        </p:spPr>
        <p:txBody>
          <a:bodyPr>
            <a:spAutoFit/>
          </a:bodyPr>
          <a:lstStyle/>
          <a:p>
            <a:pPr algn="ctr">
              <a:defRPr/>
            </a:pPr>
            <a:r>
              <a:rPr lang="en-US" sz="4400" b="1" dirty="0">
                <a:solidFill>
                  <a:srgbClr val="0070C0"/>
                </a:solidFill>
                <a:latin typeface="+mj-lt"/>
                <a:ea typeface="+mj-ea"/>
                <a:cs typeface="+mj-cs"/>
              </a:rPr>
              <a:t>Educational level </a:t>
            </a:r>
            <a:endParaRPr lang="nb-NO" sz="4400" b="1" dirty="0" err="1">
              <a:solidFill>
                <a:srgbClr val="0070C0"/>
              </a:solidFill>
              <a:latin typeface="+mj-lt"/>
              <a:ea typeface="+mj-ea"/>
              <a:cs typeface="+mj-cs"/>
            </a:endParaRPr>
          </a:p>
        </p:txBody>
      </p:sp>
      <p:pic>
        <p:nvPicPr>
          <p:cNvPr id="14340"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srcRect/>
          <a:stretch>
            <a:fillRect/>
          </a:stretch>
        </p:blipFill>
        <p:spPr bwMode="auto">
          <a:xfrm>
            <a:off x="4572000" y="2143125"/>
            <a:ext cx="4133850" cy="3122613"/>
          </a:xfrm>
          <a:prstGeom prst="rect">
            <a:avLst/>
          </a:prstGeom>
          <a:noFill/>
          <a:ln w="9525">
            <a:noFill/>
            <a:miter lim="800000"/>
            <a:headEnd/>
            <a:tailEnd/>
          </a:ln>
        </p:spPr>
      </p:pic>
      <p:sp>
        <p:nvSpPr>
          <p:cNvPr id="14342" name="Rektangel 8"/>
          <p:cNvSpPr>
            <a:spLocks noChangeArrowheads="1"/>
          </p:cNvSpPr>
          <p:nvPr/>
        </p:nvSpPr>
        <p:spPr bwMode="auto">
          <a:xfrm>
            <a:off x="642938" y="2071688"/>
            <a:ext cx="4357687" cy="2032000"/>
          </a:xfrm>
          <a:prstGeom prst="rect">
            <a:avLst/>
          </a:prstGeom>
          <a:noFill/>
          <a:ln w="9525">
            <a:noFill/>
            <a:miter lim="800000"/>
            <a:headEnd/>
            <a:tailEnd/>
          </a:ln>
        </p:spPr>
        <p:txBody>
          <a:bodyPr>
            <a:spAutoFit/>
          </a:bodyPr>
          <a:lstStyle/>
          <a:p>
            <a:r>
              <a:rPr lang="nb-NO" sz="2400">
                <a:solidFill>
                  <a:srgbClr val="FF0000"/>
                </a:solidFill>
                <a:sym typeface="Symbol" pitchFamily="18" charset="2"/>
              </a:rPr>
              <a:t></a:t>
            </a:r>
            <a:r>
              <a:rPr lang="nb-NO"/>
              <a:t>10-14%  with college or university education</a:t>
            </a:r>
            <a:br>
              <a:rPr lang="nb-NO"/>
            </a:br>
            <a:r>
              <a:rPr lang="nb-NO">
                <a:sym typeface="Symbol" pitchFamily="18" charset="2"/>
              </a:rPr>
              <a:t> </a:t>
            </a:r>
            <a:r>
              <a:rPr lang="nb-NO" sz="2400">
                <a:solidFill>
                  <a:srgbClr val="FFFF00"/>
                </a:solidFill>
                <a:sym typeface="Symbol" pitchFamily="18" charset="2"/>
              </a:rPr>
              <a:t></a:t>
            </a:r>
            <a:r>
              <a:rPr lang="nb-NO"/>
              <a:t>15-17% with college or university education </a:t>
            </a:r>
            <a:br>
              <a:rPr lang="nb-NO"/>
            </a:br>
            <a:r>
              <a:rPr lang="nb-NO">
                <a:sym typeface="Symbol" pitchFamily="18" charset="2"/>
              </a:rPr>
              <a:t> </a:t>
            </a:r>
            <a:r>
              <a:rPr lang="nb-NO" sz="2400">
                <a:solidFill>
                  <a:srgbClr val="00B050"/>
                </a:solidFill>
                <a:sym typeface="Symbol" pitchFamily="18" charset="2"/>
              </a:rPr>
              <a:t></a:t>
            </a:r>
            <a:r>
              <a:rPr lang="nb-NO"/>
              <a:t>21-24% with college or university education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ssholder for innhold 5"/>
          <p:cNvSpPr>
            <a:spLocks noGrp="1"/>
          </p:cNvSpPr>
          <p:nvPr>
            <p:ph idx="1"/>
          </p:nvPr>
        </p:nvSpPr>
        <p:spPr>
          <a:xfrm>
            <a:off x="642938" y="1214438"/>
            <a:ext cx="8072437" cy="5383212"/>
          </a:xfrm>
        </p:spPr>
        <p:txBody>
          <a:bodyPr/>
          <a:lstStyle/>
          <a:p>
            <a:pPr eaLnBrk="1" hangingPunct="1">
              <a:buFont typeface="Arial" charset="0"/>
              <a:buNone/>
            </a:pPr>
            <a:r>
              <a:rPr lang="nb-NO" i="1" dirty="0" smtClean="0"/>
              <a:t>” In </a:t>
            </a:r>
            <a:r>
              <a:rPr lang="nb-NO" i="1" dirty="0" err="1" smtClean="0"/>
              <a:t>the</a:t>
            </a:r>
            <a:r>
              <a:rPr lang="nb-NO" i="1" dirty="0" smtClean="0"/>
              <a:t> end </a:t>
            </a:r>
            <a:r>
              <a:rPr lang="nb-NO" i="1" dirty="0" err="1" smtClean="0"/>
              <a:t>of</a:t>
            </a:r>
            <a:r>
              <a:rPr lang="nb-NO" i="1" dirty="0" smtClean="0"/>
              <a:t> </a:t>
            </a:r>
            <a:r>
              <a:rPr lang="nb-NO" i="1" dirty="0" err="1" smtClean="0"/>
              <a:t>the</a:t>
            </a:r>
            <a:r>
              <a:rPr lang="nb-NO" i="1" dirty="0" smtClean="0"/>
              <a:t> </a:t>
            </a:r>
            <a:r>
              <a:rPr lang="nb-NO" i="1" dirty="0" err="1" smtClean="0"/>
              <a:t>rainbow</a:t>
            </a:r>
            <a:r>
              <a:rPr lang="nb-NO" i="1" dirty="0" smtClean="0"/>
              <a:t> </a:t>
            </a:r>
            <a:r>
              <a:rPr lang="nb-NO" i="1" dirty="0" err="1" smtClean="0"/>
              <a:t>is…education</a:t>
            </a:r>
            <a:r>
              <a:rPr lang="nb-NO" i="1" dirty="0" smtClean="0"/>
              <a:t>”</a:t>
            </a:r>
            <a:br>
              <a:rPr lang="nb-NO" i="1" dirty="0" smtClean="0"/>
            </a:br>
            <a:r>
              <a:rPr lang="en-US" sz="2800" dirty="0" smtClean="0"/>
              <a:t>We are committed to flexible education at all levels.</a:t>
            </a:r>
            <a:endParaRPr lang="nb-NO" sz="2800" i="1" dirty="0" smtClean="0"/>
          </a:p>
          <a:p>
            <a:pPr eaLnBrk="1" hangingPunct="1"/>
            <a:r>
              <a:rPr lang="nb-NO" sz="2400" dirty="0" err="1" smtClean="0"/>
              <a:t>Our</a:t>
            </a:r>
            <a:r>
              <a:rPr lang="nb-NO" sz="2400" dirty="0" smtClean="0"/>
              <a:t> ”</a:t>
            </a:r>
            <a:r>
              <a:rPr lang="nb-NO" sz="2400" dirty="0" err="1" smtClean="0"/>
              <a:t>house</a:t>
            </a:r>
            <a:r>
              <a:rPr lang="nb-NO" sz="2400" dirty="0" smtClean="0"/>
              <a:t> </a:t>
            </a:r>
            <a:r>
              <a:rPr lang="nb-NO" sz="2400" dirty="0" err="1" smtClean="0"/>
              <a:t>of</a:t>
            </a:r>
            <a:r>
              <a:rPr lang="nb-NO" sz="2400" dirty="0" smtClean="0"/>
              <a:t> </a:t>
            </a:r>
            <a:r>
              <a:rPr lang="nb-NO" sz="2400" dirty="0" err="1" smtClean="0"/>
              <a:t>knowledge</a:t>
            </a:r>
            <a:r>
              <a:rPr lang="nb-NO" sz="2400" dirty="0" smtClean="0"/>
              <a:t>” </a:t>
            </a:r>
            <a:r>
              <a:rPr lang="nb-NO" sz="2400" dirty="0" err="1" smtClean="0"/>
              <a:t>was</a:t>
            </a:r>
            <a:r>
              <a:rPr lang="nb-NO" sz="2400" dirty="0" smtClean="0"/>
              <a:t> </a:t>
            </a:r>
            <a:r>
              <a:rPr lang="nb-NO" sz="2400" dirty="0" err="1" smtClean="0"/>
              <a:t>ready</a:t>
            </a:r>
            <a:r>
              <a:rPr lang="nb-NO" sz="2400" dirty="0" smtClean="0"/>
              <a:t> in November 09</a:t>
            </a:r>
          </a:p>
          <a:p>
            <a:pPr eaLnBrk="1" hangingPunct="1"/>
            <a:r>
              <a:rPr lang="nb-NO" sz="2400" dirty="0" smtClean="0"/>
              <a:t>College </a:t>
            </a:r>
            <a:r>
              <a:rPr lang="nb-NO" sz="2400" dirty="0" err="1" smtClean="0"/>
              <a:t>education</a:t>
            </a:r>
            <a:r>
              <a:rPr lang="nb-NO" sz="2400" dirty="0" smtClean="0"/>
              <a:t> </a:t>
            </a:r>
            <a:r>
              <a:rPr lang="nb-NO" sz="2400" dirty="0" err="1" smtClean="0"/>
              <a:t>with</a:t>
            </a:r>
            <a:r>
              <a:rPr lang="nb-NO" sz="2400" dirty="0" smtClean="0"/>
              <a:t> </a:t>
            </a:r>
            <a:r>
              <a:rPr lang="nb-NO" sz="2400" dirty="0" err="1" smtClean="0"/>
              <a:t>videoconferencing</a:t>
            </a:r>
            <a:endParaRPr lang="nb-NO" sz="2400" dirty="0" smtClean="0"/>
          </a:p>
          <a:p>
            <a:pPr eaLnBrk="1" hangingPunct="1"/>
            <a:r>
              <a:rPr lang="nb-NO" sz="2400" dirty="0" smtClean="0"/>
              <a:t>Education for adults</a:t>
            </a:r>
          </a:p>
          <a:p>
            <a:pPr eaLnBrk="1" hangingPunct="1"/>
            <a:r>
              <a:rPr lang="nb-NO" sz="2400" dirty="0" smtClean="0"/>
              <a:t>LOSA (</a:t>
            </a:r>
            <a:r>
              <a:rPr lang="nb-NO" sz="2400" dirty="0" err="1" smtClean="0"/>
              <a:t>local</a:t>
            </a:r>
            <a:r>
              <a:rPr lang="nb-NO" sz="2400" dirty="0" smtClean="0"/>
              <a:t> ed. in </a:t>
            </a:r>
            <a:br>
              <a:rPr lang="nb-NO" sz="2400" dirty="0" smtClean="0"/>
            </a:br>
            <a:r>
              <a:rPr lang="nb-NO" sz="2400" dirty="0" err="1" smtClean="0"/>
              <a:t>cooperation</a:t>
            </a:r>
            <a:r>
              <a:rPr lang="nb-NO" sz="2400" dirty="0" smtClean="0"/>
              <a:t> </a:t>
            </a:r>
            <a:r>
              <a:rPr lang="nb-NO" sz="2400" dirty="0" err="1" smtClean="0"/>
              <a:t>with</a:t>
            </a:r>
            <a:r>
              <a:rPr lang="nb-NO" sz="2400" dirty="0" smtClean="0"/>
              <a:t> </a:t>
            </a:r>
            <a:br>
              <a:rPr lang="nb-NO" sz="2400" dirty="0" smtClean="0"/>
            </a:br>
            <a:r>
              <a:rPr lang="nb-NO" sz="2400" dirty="0" err="1" smtClean="0"/>
              <a:t>employment</a:t>
            </a:r>
            <a:r>
              <a:rPr lang="nb-NO" sz="2400" dirty="0" smtClean="0"/>
              <a:t>)</a:t>
            </a:r>
          </a:p>
          <a:p>
            <a:pPr eaLnBrk="1" hangingPunct="1"/>
            <a:r>
              <a:rPr lang="nb-NO" sz="2400" dirty="0" err="1" smtClean="0"/>
              <a:t>Training</a:t>
            </a:r>
            <a:r>
              <a:rPr lang="nb-NO" sz="2400" dirty="0" smtClean="0"/>
              <a:t> for </a:t>
            </a:r>
            <a:r>
              <a:rPr lang="nb-NO" sz="2400" dirty="0" err="1" smtClean="0"/>
              <a:t>unemployed</a:t>
            </a:r>
            <a:endParaRPr lang="nb-NO" sz="2400" dirty="0" smtClean="0"/>
          </a:p>
        </p:txBody>
      </p:sp>
      <p:sp>
        <p:nvSpPr>
          <p:cNvPr id="5" name="Rektangel 4"/>
          <p:cNvSpPr/>
          <p:nvPr/>
        </p:nvSpPr>
        <p:spPr>
          <a:xfrm>
            <a:off x="571500" y="357188"/>
            <a:ext cx="7643813" cy="769937"/>
          </a:xfrm>
          <a:prstGeom prst="rect">
            <a:avLst/>
          </a:prstGeom>
        </p:spPr>
        <p:txBody>
          <a:bodyPr>
            <a:spAutoFit/>
          </a:bodyPr>
          <a:lstStyle/>
          <a:p>
            <a:pPr algn="ctr">
              <a:defRPr/>
            </a:pPr>
            <a:r>
              <a:rPr lang="nb-NO" sz="4400" b="1" dirty="0" err="1">
                <a:solidFill>
                  <a:srgbClr val="0070C0"/>
                </a:solidFill>
                <a:latin typeface="+mj-lt"/>
                <a:ea typeface="+mj-ea"/>
                <a:cs typeface="+mj-cs"/>
              </a:rPr>
              <a:t>Our</a:t>
            </a:r>
            <a:r>
              <a:rPr lang="nb-NO" sz="4400" b="1" dirty="0">
                <a:solidFill>
                  <a:srgbClr val="0070C0"/>
                </a:solidFill>
                <a:latin typeface="+mj-lt"/>
                <a:ea typeface="+mj-ea"/>
                <a:cs typeface="+mj-cs"/>
              </a:rPr>
              <a:t> </a:t>
            </a:r>
            <a:r>
              <a:rPr lang="nb-NO" sz="4400" b="1" dirty="0" err="1">
                <a:solidFill>
                  <a:srgbClr val="0070C0"/>
                </a:solidFill>
                <a:latin typeface="+mj-lt"/>
                <a:ea typeface="+mj-ea"/>
                <a:cs typeface="+mj-cs"/>
              </a:rPr>
              <a:t>solution</a:t>
            </a:r>
            <a:r>
              <a:rPr lang="nb-NO" sz="4400" b="1" dirty="0">
                <a:solidFill>
                  <a:srgbClr val="0070C0"/>
                </a:solidFill>
                <a:latin typeface="+mj-lt"/>
                <a:ea typeface="+mj-ea"/>
                <a:cs typeface="+mj-cs"/>
              </a:rPr>
              <a:t>:</a:t>
            </a:r>
          </a:p>
        </p:txBody>
      </p:sp>
      <p:pic>
        <p:nvPicPr>
          <p:cNvPr id="15364"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pic>
        <p:nvPicPr>
          <p:cNvPr id="8197" name="Picture 2" descr="http://media3.origo.no/-/cache/image/1080374_hebd2969d283c25d0d0c9_v1253636564_641x.jpeg">
            <a:hlinkClick r:id="rId4"/>
          </p:cNvPr>
          <p:cNvPicPr>
            <a:picLocks noChangeAspect="1" noChangeArrowheads="1"/>
          </p:cNvPicPr>
          <p:nvPr/>
        </p:nvPicPr>
        <p:blipFill>
          <a:blip r:embed="rId5" cstate="print"/>
          <a:srcRect/>
          <a:stretch>
            <a:fillRect/>
          </a:stretch>
        </p:blipFill>
        <p:spPr bwMode="auto">
          <a:xfrm>
            <a:off x="5000625" y="3000375"/>
            <a:ext cx="3500438" cy="2627313"/>
          </a:xfrm>
          <a:prstGeom prst="rect">
            <a:avLst/>
          </a:prstGeom>
          <a:noFill/>
          <a:ln w="9525">
            <a:noFill/>
            <a:miter lim="800000"/>
            <a:headEnd/>
            <a:tailEnd/>
          </a:ln>
        </p:spPr>
      </p:pic>
      <p:pic>
        <p:nvPicPr>
          <p:cNvPr id="8199" name="Picture 7" descr="H:\ordfører\konferanser\grafikk\telematikkutstyr.jpg"/>
          <p:cNvPicPr>
            <a:picLocks noChangeAspect="1" noChangeArrowheads="1"/>
          </p:cNvPicPr>
          <p:nvPr/>
        </p:nvPicPr>
        <p:blipFill>
          <a:blip r:embed="rId6" cstate="print"/>
          <a:srcRect/>
          <a:stretch>
            <a:fillRect/>
          </a:stretch>
        </p:blipFill>
        <p:spPr bwMode="auto">
          <a:xfrm>
            <a:off x="5000625" y="3000375"/>
            <a:ext cx="3590925" cy="26939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in)">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ox(in)">
                                      <p:cBhvr>
                                        <p:cTn id="1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ssholder for innhold 5"/>
          <p:cNvSpPr>
            <a:spLocks noGrp="1"/>
          </p:cNvSpPr>
          <p:nvPr>
            <p:ph idx="1"/>
          </p:nvPr>
        </p:nvSpPr>
        <p:spPr>
          <a:xfrm>
            <a:off x="642938" y="1214438"/>
            <a:ext cx="8072437" cy="4643437"/>
          </a:xfrm>
        </p:spPr>
        <p:txBody>
          <a:bodyPr/>
          <a:lstStyle/>
          <a:p>
            <a:pPr eaLnBrk="1" hangingPunct="1">
              <a:buFont typeface="Arial" charset="0"/>
              <a:buNone/>
            </a:pPr>
            <a:r>
              <a:rPr lang="nb-NO" b="1" smtClean="0"/>
              <a:t> </a:t>
            </a:r>
            <a:r>
              <a:rPr lang="en-US" sz="2800" smtClean="0"/>
              <a:t>The municipality's main resource is the people who live in our community. We want to help those who want an opportunity to lifelong learning either through education or through their own experiences. </a:t>
            </a:r>
            <a:br>
              <a:rPr lang="en-US" sz="2800" smtClean="0"/>
            </a:br>
            <a:r>
              <a:rPr lang="en-US" sz="2800" smtClean="0"/>
              <a:t/>
            </a:r>
            <a:br>
              <a:rPr lang="en-US" sz="2800" smtClean="0"/>
            </a:br>
            <a:r>
              <a:rPr lang="en-US" sz="2800" smtClean="0"/>
              <a:t>To make use of the human resources that exist in the community is demanding, but necessary if we are to achieve a positive development in the future.</a:t>
            </a:r>
            <a:endParaRPr lang="nb-NO" sz="2800" smtClean="0"/>
          </a:p>
          <a:p>
            <a:pPr eaLnBrk="1" hangingPunct="1"/>
            <a:endParaRPr lang="nb-NO" smtClean="0"/>
          </a:p>
          <a:p>
            <a:pPr eaLnBrk="1" hangingPunct="1">
              <a:buFont typeface="Arial" charset="0"/>
              <a:buNone/>
            </a:pPr>
            <a:endParaRPr lang="nb-NO" smtClean="0"/>
          </a:p>
          <a:p>
            <a:pPr eaLnBrk="1" hangingPunct="1">
              <a:buFont typeface="Arial" charset="0"/>
              <a:buNone/>
            </a:pPr>
            <a:endParaRPr lang="nb-NO" smtClean="0"/>
          </a:p>
        </p:txBody>
      </p:sp>
      <p:sp>
        <p:nvSpPr>
          <p:cNvPr id="11267" name="Rektangel 4"/>
          <p:cNvSpPr>
            <a:spLocks noChangeArrowheads="1"/>
          </p:cNvSpPr>
          <p:nvPr/>
        </p:nvSpPr>
        <p:spPr bwMode="auto">
          <a:xfrm>
            <a:off x="571500" y="357188"/>
            <a:ext cx="7643813" cy="769937"/>
          </a:xfrm>
          <a:prstGeom prst="rect">
            <a:avLst/>
          </a:prstGeom>
          <a:noFill/>
          <a:ln w="9525">
            <a:noFill/>
            <a:miter lim="800000"/>
            <a:headEnd/>
            <a:tailEnd/>
          </a:ln>
        </p:spPr>
        <p:txBody>
          <a:bodyPr>
            <a:spAutoFit/>
          </a:bodyPr>
          <a:lstStyle/>
          <a:p>
            <a:pPr algn="ctr">
              <a:defRPr/>
            </a:pPr>
            <a:r>
              <a:rPr lang="nb-NO" sz="4400" b="1" dirty="0">
                <a:solidFill>
                  <a:srgbClr val="0070C0"/>
                </a:solidFill>
                <a:latin typeface="+mj-lt"/>
                <a:ea typeface="+mj-ea"/>
                <a:cs typeface="+mj-cs"/>
              </a:rPr>
              <a:t>Human </a:t>
            </a:r>
            <a:r>
              <a:rPr lang="nb-NO" sz="4400" b="1" dirty="0" err="1">
                <a:solidFill>
                  <a:srgbClr val="0070C0"/>
                </a:solidFill>
                <a:latin typeface="+mj-lt"/>
                <a:ea typeface="+mj-ea"/>
                <a:cs typeface="+mj-cs"/>
              </a:rPr>
              <a:t>resources</a:t>
            </a:r>
            <a:endParaRPr lang="nb-NO" sz="4400" b="1" dirty="0">
              <a:solidFill>
                <a:srgbClr val="0070C0"/>
              </a:solidFill>
              <a:latin typeface="+mj-lt"/>
              <a:ea typeface="+mj-ea"/>
              <a:cs typeface="+mj-cs"/>
            </a:endParaRPr>
          </a:p>
        </p:txBody>
      </p:sp>
      <p:pic>
        <p:nvPicPr>
          <p:cNvPr id="17412"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ktangel 4"/>
          <p:cNvSpPr>
            <a:spLocks noChangeArrowheads="1"/>
          </p:cNvSpPr>
          <p:nvPr/>
        </p:nvSpPr>
        <p:spPr bwMode="auto">
          <a:xfrm>
            <a:off x="571500" y="357188"/>
            <a:ext cx="7643813" cy="769937"/>
          </a:xfrm>
          <a:prstGeom prst="rect">
            <a:avLst/>
          </a:prstGeom>
          <a:noFill/>
          <a:ln w="9525">
            <a:noFill/>
            <a:miter lim="800000"/>
            <a:headEnd/>
            <a:tailEnd/>
          </a:ln>
        </p:spPr>
        <p:txBody>
          <a:bodyPr>
            <a:spAutoFit/>
          </a:bodyPr>
          <a:lstStyle/>
          <a:p>
            <a:pPr algn="ctr">
              <a:defRPr/>
            </a:pPr>
            <a:r>
              <a:rPr lang="en-US" sz="4400" b="1" dirty="0">
                <a:solidFill>
                  <a:srgbClr val="0070C0"/>
                </a:solidFill>
                <a:latin typeface="+mj-lt"/>
                <a:ea typeface="+mj-ea"/>
                <a:cs typeface="+mj-cs"/>
              </a:rPr>
              <a:t>Thank you for your attention</a:t>
            </a:r>
            <a:endParaRPr lang="nb-NO" sz="4400" b="1" dirty="0">
              <a:solidFill>
                <a:srgbClr val="0070C0"/>
              </a:solidFill>
              <a:latin typeface="+mj-lt"/>
              <a:ea typeface="+mj-ea"/>
              <a:cs typeface="+mj-cs"/>
            </a:endParaRPr>
          </a:p>
        </p:txBody>
      </p:sp>
      <p:sp>
        <p:nvSpPr>
          <p:cNvPr id="16387" name="Plassholder for innhold 5"/>
          <p:cNvSpPr>
            <a:spLocks noGrp="1"/>
          </p:cNvSpPr>
          <p:nvPr>
            <p:ph idx="1"/>
          </p:nvPr>
        </p:nvSpPr>
        <p:spPr>
          <a:xfrm>
            <a:off x="6084168" y="5733256"/>
            <a:ext cx="1871687" cy="630237"/>
          </a:xfrm>
        </p:spPr>
        <p:txBody>
          <a:bodyPr/>
          <a:lstStyle/>
          <a:p>
            <a:pPr eaLnBrk="1" hangingPunct="1">
              <a:buFont typeface="Arial" charset="0"/>
              <a:buNone/>
              <a:defRPr/>
            </a:pPr>
            <a:r>
              <a:rPr lang="nb-NO" b="1" dirty="0" smtClean="0"/>
              <a:t> </a:t>
            </a:r>
            <a:r>
              <a:rPr lang="en-US" sz="1200" i="1" dirty="0" smtClean="0">
                <a:solidFill>
                  <a:schemeClr val="bg1">
                    <a:lumMod val="65000"/>
                  </a:schemeClr>
                </a:solidFill>
              </a:rPr>
              <a:t>Aurora borealis in </a:t>
            </a:r>
            <a:r>
              <a:rPr lang="en-US" sz="1200" i="1" dirty="0" smtClean="0">
                <a:solidFill>
                  <a:schemeClr val="bg1">
                    <a:lumMod val="65000"/>
                  </a:schemeClr>
                </a:solidFill>
              </a:rPr>
              <a:t>Tana</a:t>
            </a:r>
            <a:endParaRPr lang="en-US" sz="1200" i="1" dirty="0" smtClean="0">
              <a:solidFill>
                <a:schemeClr val="bg1">
                  <a:lumMod val="65000"/>
                </a:schemeClr>
              </a:solidFill>
            </a:endParaRPr>
          </a:p>
          <a:p>
            <a:pPr eaLnBrk="1" hangingPunct="1">
              <a:buFont typeface="Arial" charset="0"/>
              <a:buNone/>
              <a:defRPr/>
            </a:pPr>
            <a:endParaRPr lang="nb-NO" sz="1600" dirty="0" smtClean="0">
              <a:solidFill>
                <a:schemeClr val="bg1"/>
              </a:solidFill>
            </a:endParaRPr>
          </a:p>
          <a:p>
            <a:pPr eaLnBrk="1" hangingPunct="1">
              <a:defRPr/>
            </a:pPr>
            <a:endParaRPr lang="nb-NO" dirty="0" smtClean="0"/>
          </a:p>
          <a:p>
            <a:pPr eaLnBrk="1" hangingPunct="1">
              <a:buFont typeface="Arial" charset="0"/>
              <a:buNone/>
              <a:defRPr/>
            </a:pPr>
            <a:endParaRPr lang="nb-NO" dirty="0" smtClean="0"/>
          </a:p>
          <a:p>
            <a:pPr eaLnBrk="1" hangingPunct="1">
              <a:buFont typeface="Arial" charset="0"/>
              <a:buNone/>
              <a:defRPr/>
            </a:pPr>
            <a:endParaRPr lang="nb-NO" dirty="0" smtClean="0"/>
          </a:p>
        </p:txBody>
      </p:sp>
      <p:pic>
        <p:nvPicPr>
          <p:cNvPr id="2050" name="Picture 2" descr="Aurora Borealis at Torhop and nice reflection in the Arctic Ocean"/>
          <p:cNvPicPr>
            <a:picLocks noChangeAspect="1" noChangeArrowheads="1"/>
          </p:cNvPicPr>
          <p:nvPr/>
        </p:nvPicPr>
        <p:blipFill>
          <a:blip r:embed="rId3" cstate="print">
            <a:lum bright="20000" contrast="20000"/>
          </a:blip>
          <a:srcRect/>
          <a:stretch>
            <a:fillRect/>
          </a:stretch>
        </p:blipFill>
        <p:spPr bwMode="auto">
          <a:xfrm>
            <a:off x="971600" y="1052736"/>
            <a:ext cx="6984776" cy="463832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lassholder for innhold 5"/>
          <p:cNvSpPr>
            <a:spLocks noGrp="1"/>
          </p:cNvSpPr>
          <p:nvPr>
            <p:ph idx="1"/>
          </p:nvPr>
        </p:nvSpPr>
        <p:spPr>
          <a:xfrm>
            <a:off x="642938" y="1214438"/>
            <a:ext cx="8072437" cy="5143500"/>
          </a:xfrm>
        </p:spPr>
        <p:txBody>
          <a:bodyPr/>
          <a:lstStyle/>
          <a:p>
            <a:pPr eaLnBrk="1" hangingPunct="1">
              <a:buFont typeface="Arial" charset="0"/>
              <a:buNone/>
            </a:pPr>
            <a:r>
              <a:rPr lang="nb-NO" sz="2800" b="1" dirty="0" smtClean="0"/>
              <a:t>General </a:t>
            </a:r>
            <a:r>
              <a:rPr lang="nb-NO" sz="2800" b="1" dirty="0" err="1" smtClean="0"/>
              <a:t>information</a:t>
            </a:r>
            <a:endParaRPr lang="nb-NO" sz="2900" dirty="0" smtClean="0"/>
          </a:p>
          <a:p>
            <a:pPr eaLnBrk="1" hangingPunct="1"/>
            <a:r>
              <a:rPr lang="nb-NO" sz="2400" dirty="0" err="1" smtClean="0"/>
              <a:t>Multicultural</a:t>
            </a:r>
            <a:r>
              <a:rPr lang="nb-NO" sz="2400" dirty="0" smtClean="0"/>
              <a:t> - </a:t>
            </a:r>
            <a:r>
              <a:rPr lang="nb-NO" sz="2400" dirty="0" err="1" smtClean="0"/>
              <a:t>Norwegian</a:t>
            </a:r>
            <a:r>
              <a:rPr lang="nb-NO" sz="2400" dirty="0" smtClean="0"/>
              <a:t>, Sami and </a:t>
            </a:r>
            <a:r>
              <a:rPr lang="nb-NO" sz="2400" dirty="0" err="1" smtClean="0"/>
              <a:t>Finnish</a:t>
            </a:r>
            <a:endParaRPr lang="nb-NO" sz="2400" dirty="0" smtClean="0"/>
          </a:p>
          <a:p>
            <a:pPr eaLnBrk="1" hangingPunct="1"/>
            <a:r>
              <a:rPr lang="en-US" sz="2400" dirty="0" smtClean="0"/>
              <a:t>Sami and Norwegian languages </a:t>
            </a:r>
            <a:br>
              <a:rPr lang="en-US" sz="2400" dirty="0" smtClean="0"/>
            </a:br>
            <a:r>
              <a:rPr lang="en-US" sz="2400" dirty="0" smtClean="0"/>
              <a:t>are official languages</a:t>
            </a:r>
          </a:p>
          <a:p>
            <a:pPr eaLnBrk="1" hangingPunct="1"/>
            <a:r>
              <a:rPr lang="nb-NO" sz="2400" dirty="0" err="1" smtClean="0"/>
              <a:t>about</a:t>
            </a:r>
            <a:r>
              <a:rPr lang="nb-NO" sz="2400" dirty="0" smtClean="0"/>
              <a:t> 2900 </a:t>
            </a:r>
            <a:r>
              <a:rPr lang="nb-NO" sz="2400" dirty="0" err="1" smtClean="0"/>
              <a:t>inhabitants</a:t>
            </a:r>
            <a:endParaRPr lang="nb-NO" sz="2400" dirty="0" smtClean="0"/>
          </a:p>
          <a:p>
            <a:pPr eaLnBrk="1" hangingPunct="1"/>
            <a:r>
              <a:rPr lang="en-US" sz="2400" dirty="0" smtClean="0"/>
              <a:t>Total 4,049 km² </a:t>
            </a:r>
            <a:r>
              <a:rPr lang="nb-NO" sz="2400" dirty="0" smtClean="0"/>
              <a:t>area</a:t>
            </a:r>
          </a:p>
          <a:p>
            <a:pPr eaLnBrk="1" hangingPunct="1"/>
            <a:r>
              <a:rPr lang="nb-NO" sz="2400" dirty="0" err="1" smtClean="0"/>
              <a:t>Geographical</a:t>
            </a:r>
            <a:r>
              <a:rPr lang="nb-NO" sz="2400" dirty="0" smtClean="0"/>
              <a:t> and transport </a:t>
            </a:r>
            <a:r>
              <a:rPr lang="nb-NO" sz="2400" dirty="0" err="1" smtClean="0"/>
              <a:t>center</a:t>
            </a:r>
            <a:endParaRPr lang="nb-NO" sz="2400" dirty="0" smtClean="0"/>
          </a:p>
          <a:p>
            <a:pPr eaLnBrk="1" hangingPunct="1"/>
            <a:r>
              <a:rPr lang="nb-NO" sz="2400" dirty="0" smtClean="0"/>
              <a:t>Border </a:t>
            </a:r>
            <a:r>
              <a:rPr lang="nb-NO" sz="2400" dirty="0" err="1" smtClean="0"/>
              <a:t>with</a:t>
            </a:r>
            <a:r>
              <a:rPr lang="nb-NO" sz="2400" dirty="0" smtClean="0"/>
              <a:t> </a:t>
            </a:r>
            <a:r>
              <a:rPr lang="nb-NO" sz="2400" dirty="0" err="1" smtClean="0"/>
              <a:t>Suomi-Finland</a:t>
            </a:r>
            <a:r>
              <a:rPr lang="nb-NO" sz="2400" dirty="0" smtClean="0"/>
              <a:t> </a:t>
            </a:r>
          </a:p>
          <a:p>
            <a:pPr eaLnBrk="1" hangingPunct="1"/>
            <a:r>
              <a:rPr lang="nb-NO" sz="2400" dirty="0" err="1" smtClean="0"/>
              <a:t>People</a:t>
            </a:r>
            <a:r>
              <a:rPr lang="nb-NO" sz="2400" dirty="0" smtClean="0"/>
              <a:t> from over 30 </a:t>
            </a:r>
            <a:r>
              <a:rPr lang="nb-NO" sz="2400" dirty="0" err="1" smtClean="0"/>
              <a:t>nations</a:t>
            </a:r>
            <a:endParaRPr lang="nb-NO" sz="2400" dirty="0" smtClean="0"/>
          </a:p>
          <a:p>
            <a:pPr eaLnBrk="1" hangingPunct="1"/>
            <a:r>
              <a:rPr lang="nb-NO" sz="2400" dirty="0" err="1" smtClean="0"/>
              <a:t>Many</a:t>
            </a:r>
            <a:r>
              <a:rPr lang="nb-NO" sz="2400" dirty="0" smtClean="0"/>
              <a:t> </a:t>
            </a:r>
            <a:r>
              <a:rPr lang="nb-NO" sz="2400" dirty="0" err="1" smtClean="0"/>
              <a:t>small</a:t>
            </a:r>
            <a:r>
              <a:rPr lang="nb-NO" sz="2400" dirty="0" smtClean="0"/>
              <a:t> </a:t>
            </a:r>
            <a:r>
              <a:rPr lang="nb-NO" sz="2400" dirty="0" err="1" smtClean="0"/>
              <a:t>villages</a:t>
            </a:r>
            <a:endParaRPr lang="nb-NO" sz="2400" dirty="0" smtClean="0"/>
          </a:p>
          <a:p>
            <a:pPr eaLnBrk="1" hangingPunct="1"/>
            <a:r>
              <a:rPr lang="en-US" sz="2400" dirty="0" smtClean="0"/>
              <a:t>Tana is Europe's best salmon river</a:t>
            </a:r>
            <a:endParaRPr lang="nb-NO" sz="2400" dirty="0" smtClean="0"/>
          </a:p>
          <a:p>
            <a:pPr eaLnBrk="1" hangingPunct="1">
              <a:buFont typeface="Arial" charset="0"/>
              <a:buNone/>
            </a:pPr>
            <a:endParaRPr lang="nb-NO" dirty="0" smtClean="0"/>
          </a:p>
        </p:txBody>
      </p:sp>
      <p:sp>
        <p:nvSpPr>
          <p:cNvPr id="5" name="Rektangel 4"/>
          <p:cNvSpPr/>
          <p:nvPr/>
        </p:nvSpPr>
        <p:spPr>
          <a:xfrm>
            <a:off x="571500" y="357188"/>
            <a:ext cx="7643813" cy="769937"/>
          </a:xfrm>
          <a:prstGeom prst="rect">
            <a:avLst/>
          </a:prstGeom>
        </p:spPr>
        <p:txBody>
          <a:bodyPr>
            <a:spAutoFit/>
          </a:bodyPr>
          <a:lstStyle/>
          <a:p>
            <a:pPr algn="ctr">
              <a:defRPr/>
            </a:pPr>
            <a:r>
              <a:rPr lang="nb-NO" sz="4400" b="1" dirty="0" err="1">
                <a:solidFill>
                  <a:srgbClr val="0070C0"/>
                </a:solidFill>
                <a:latin typeface="+mj-lt"/>
                <a:ea typeface="+mj-ea"/>
                <a:cs typeface="+mj-cs"/>
              </a:rPr>
              <a:t>Municipality</a:t>
            </a:r>
            <a:r>
              <a:rPr lang="nb-NO" sz="4400" b="1" dirty="0">
                <a:solidFill>
                  <a:srgbClr val="0070C0"/>
                </a:solidFill>
                <a:latin typeface="+mj-lt"/>
                <a:ea typeface="+mj-ea"/>
                <a:cs typeface="+mj-cs"/>
              </a:rPr>
              <a:t> </a:t>
            </a:r>
            <a:r>
              <a:rPr lang="nb-NO" sz="4400" b="1" dirty="0" err="1">
                <a:solidFill>
                  <a:srgbClr val="0070C0"/>
                </a:solidFill>
                <a:latin typeface="+mj-lt"/>
                <a:ea typeface="+mj-ea"/>
                <a:cs typeface="+mj-cs"/>
              </a:rPr>
              <a:t>of</a:t>
            </a:r>
            <a:r>
              <a:rPr lang="nb-NO" sz="4400" b="1" dirty="0">
                <a:solidFill>
                  <a:srgbClr val="0070C0"/>
                </a:solidFill>
                <a:latin typeface="+mj-lt"/>
                <a:ea typeface="+mj-ea"/>
                <a:cs typeface="+mj-cs"/>
              </a:rPr>
              <a:t> Tana</a:t>
            </a:r>
          </a:p>
        </p:txBody>
      </p:sp>
      <p:pic>
        <p:nvPicPr>
          <p:cNvPr id="3076"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pic>
        <p:nvPicPr>
          <p:cNvPr id="3077" name="Picture 6"/>
          <p:cNvPicPr>
            <a:picLocks noChangeAspect="1" noChangeArrowheads="1"/>
          </p:cNvPicPr>
          <p:nvPr/>
        </p:nvPicPr>
        <p:blipFill>
          <a:blip r:embed="rId4" cstate="print"/>
          <a:srcRect/>
          <a:stretch>
            <a:fillRect/>
          </a:stretch>
        </p:blipFill>
        <p:spPr bwMode="auto">
          <a:xfrm>
            <a:off x="5429250" y="2571750"/>
            <a:ext cx="3571875" cy="3224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ssholder for innhold 5"/>
          <p:cNvSpPr>
            <a:spLocks noGrp="1"/>
          </p:cNvSpPr>
          <p:nvPr>
            <p:ph idx="1"/>
          </p:nvPr>
        </p:nvSpPr>
        <p:spPr>
          <a:xfrm>
            <a:off x="642938" y="1214438"/>
            <a:ext cx="8072437" cy="4643437"/>
          </a:xfrm>
        </p:spPr>
        <p:txBody>
          <a:bodyPr/>
          <a:lstStyle/>
          <a:p>
            <a:pPr eaLnBrk="1" hangingPunct="1">
              <a:buFont typeface="Arial" charset="0"/>
              <a:buNone/>
            </a:pPr>
            <a:r>
              <a:rPr lang="nb-NO" b="1" dirty="0" smtClean="0"/>
              <a:t>General </a:t>
            </a:r>
            <a:r>
              <a:rPr lang="nb-NO" b="1" dirty="0" err="1" smtClean="0"/>
              <a:t>information</a:t>
            </a:r>
            <a:r>
              <a:rPr lang="nb-NO" b="1" dirty="0" smtClean="0"/>
              <a:t> </a:t>
            </a:r>
            <a:r>
              <a:rPr lang="nb-NO" b="1" dirty="0" err="1" smtClean="0"/>
              <a:t>continued</a:t>
            </a:r>
            <a:endParaRPr lang="nb-NO" sz="3600" dirty="0" smtClean="0"/>
          </a:p>
          <a:p>
            <a:pPr eaLnBrk="1" hangingPunct="1"/>
            <a:r>
              <a:rPr lang="en-US" sz="2400" dirty="0" smtClean="0"/>
              <a:t>The river valley of the Tana is a green part of Finnmark with a good climate</a:t>
            </a:r>
          </a:p>
          <a:p>
            <a:pPr eaLnBrk="1" hangingPunct="1"/>
            <a:r>
              <a:rPr lang="nb-NO" sz="2400" dirty="0" err="1" smtClean="0"/>
              <a:t>Agriculture</a:t>
            </a:r>
            <a:endParaRPr lang="nb-NO" sz="2400" dirty="0" smtClean="0"/>
          </a:p>
          <a:p>
            <a:pPr eaLnBrk="1" hangingPunct="1"/>
            <a:r>
              <a:rPr lang="nb-NO" sz="2400" dirty="0" err="1" smtClean="0"/>
              <a:t>Reindeer</a:t>
            </a:r>
            <a:r>
              <a:rPr lang="nb-NO" sz="2400" dirty="0" smtClean="0"/>
              <a:t> herding</a:t>
            </a:r>
          </a:p>
          <a:p>
            <a:pPr eaLnBrk="1" hangingPunct="1"/>
            <a:r>
              <a:rPr lang="nb-NO" sz="2400" dirty="0" err="1" smtClean="0"/>
              <a:t>Fjordfishing</a:t>
            </a:r>
            <a:endParaRPr lang="nb-NO" sz="2400" dirty="0" smtClean="0"/>
          </a:p>
          <a:p>
            <a:pPr eaLnBrk="1" hangingPunct="1"/>
            <a:r>
              <a:rPr lang="nb-NO" sz="2400" dirty="0" smtClean="0"/>
              <a:t>Mining </a:t>
            </a:r>
            <a:r>
              <a:rPr lang="nb-NO" sz="2400" dirty="0" err="1" smtClean="0"/>
              <a:t>quartzite</a:t>
            </a:r>
            <a:endParaRPr lang="nb-NO" sz="2400" dirty="0" smtClean="0"/>
          </a:p>
          <a:p>
            <a:pPr eaLnBrk="1" hangingPunct="1"/>
            <a:r>
              <a:rPr lang="nb-NO" sz="2400" dirty="0" smtClean="0"/>
              <a:t>Transport and </a:t>
            </a:r>
            <a:r>
              <a:rPr lang="nb-NO" sz="2400" dirty="0" err="1" smtClean="0"/>
              <a:t>logistics</a:t>
            </a:r>
            <a:endParaRPr lang="nb-NO" sz="2400" dirty="0" smtClean="0"/>
          </a:p>
          <a:p>
            <a:pPr eaLnBrk="1" hangingPunct="1"/>
            <a:r>
              <a:rPr lang="nb-NO" sz="2400" dirty="0" err="1" smtClean="0"/>
              <a:t>building</a:t>
            </a:r>
            <a:r>
              <a:rPr lang="nb-NO" sz="2400" dirty="0" smtClean="0"/>
              <a:t> </a:t>
            </a:r>
            <a:r>
              <a:rPr lang="nb-NO" sz="2400" dirty="0" err="1" smtClean="0"/>
              <a:t>contractors</a:t>
            </a:r>
            <a:endParaRPr lang="nb-NO" sz="2400" dirty="0" smtClean="0"/>
          </a:p>
          <a:p>
            <a:pPr eaLnBrk="1" hangingPunct="1"/>
            <a:r>
              <a:rPr lang="nb-NO" sz="2400" dirty="0" err="1" smtClean="0"/>
              <a:t>Few</a:t>
            </a:r>
            <a:r>
              <a:rPr lang="nb-NO" sz="2400" dirty="0" smtClean="0"/>
              <a:t> </a:t>
            </a:r>
            <a:r>
              <a:rPr lang="nb-NO" sz="2400" dirty="0" err="1" smtClean="0"/>
              <a:t>industrial</a:t>
            </a:r>
            <a:r>
              <a:rPr lang="nb-NO" sz="2400" dirty="0" smtClean="0"/>
              <a:t> </a:t>
            </a:r>
            <a:r>
              <a:rPr lang="nb-NO" sz="2400" dirty="0" err="1" smtClean="0"/>
              <a:t>jobs</a:t>
            </a:r>
            <a:endParaRPr lang="nb-NO" sz="2400" dirty="0" smtClean="0"/>
          </a:p>
        </p:txBody>
      </p:sp>
      <p:sp>
        <p:nvSpPr>
          <p:cNvPr id="5" name="Rektangel 4"/>
          <p:cNvSpPr/>
          <p:nvPr/>
        </p:nvSpPr>
        <p:spPr>
          <a:xfrm>
            <a:off x="571500" y="357188"/>
            <a:ext cx="7643813" cy="769937"/>
          </a:xfrm>
          <a:prstGeom prst="rect">
            <a:avLst/>
          </a:prstGeom>
        </p:spPr>
        <p:txBody>
          <a:bodyPr>
            <a:spAutoFit/>
          </a:bodyPr>
          <a:lstStyle/>
          <a:p>
            <a:pPr algn="ctr">
              <a:defRPr/>
            </a:pPr>
            <a:r>
              <a:rPr lang="nb-NO" sz="4400" b="1" dirty="0" err="1">
                <a:solidFill>
                  <a:srgbClr val="0070C0"/>
                </a:solidFill>
                <a:latin typeface="+mj-lt"/>
                <a:ea typeface="+mj-ea"/>
                <a:cs typeface="+mj-cs"/>
              </a:rPr>
              <a:t>Municipality</a:t>
            </a:r>
            <a:r>
              <a:rPr lang="nb-NO" sz="4400" b="1" dirty="0">
                <a:solidFill>
                  <a:srgbClr val="0070C0"/>
                </a:solidFill>
                <a:latin typeface="+mj-lt"/>
                <a:ea typeface="+mj-ea"/>
                <a:cs typeface="+mj-cs"/>
              </a:rPr>
              <a:t> </a:t>
            </a:r>
            <a:r>
              <a:rPr lang="nb-NO" sz="4400" b="1" dirty="0" err="1">
                <a:solidFill>
                  <a:srgbClr val="0070C0"/>
                </a:solidFill>
                <a:latin typeface="+mj-lt"/>
                <a:ea typeface="+mj-ea"/>
                <a:cs typeface="+mj-cs"/>
              </a:rPr>
              <a:t>of</a:t>
            </a:r>
            <a:r>
              <a:rPr lang="nb-NO" sz="4400" b="1" dirty="0">
                <a:solidFill>
                  <a:srgbClr val="0070C0"/>
                </a:solidFill>
                <a:latin typeface="+mj-lt"/>
                <a:ea typeface="+mj-ea"/>
                <a:cs typeface="+mj-cs"/>
              </a:rPr>
              <a:t> Tana</a:t>
            </a:r>
          </a:p>
        </p:txBody>
      </p:sp>
      <p:pic>
        <p:nvPicPr>
          <p:cNvPr id="4100"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pic>
        <p:nvPicPr>
          <p:cNvPr id="24578" name="Picture 2" descr="Golden light"/>
          <p:cNvPicPr>
            <a:picLocks noChangeAspect="1" noChangeArrowheads="1"/>
          </p:cNvPicPr>
          <p:nvPr/>
        </p:nvPicPr>
        <p:blipFill>
          <a:blip r:embed="rId4" cstate="print"/>
          <a:srcRect/>
          <a:stretch>
            <a:fillRect/>
          </a:stretch>
        </p:blipFill>
        <p:spPr bwMode="auto">
          <a:xfrm>
            <a:off x="4357688" y="2286000"/>
            <a:ext cx="3833812" cy="2874963"/>
          </a:xfrm>
          <a:prstGeom prst="rect">
            <a:avLst/>
          </a:prstGeom>
          <a:noFill/>
          <a:ln w="9525">
            <a:noFill/>
            <a:miter lim="800000"/>
            <a:headEnd/>
            <a:tailEnd/>
          </a:ln>
        </p:spPr>
      </p:pic>
      <p:pic>
        <p:nvPicPr>
          <p:cNvPr id="24580" name="Picture 4" descr="Kvartsittbruddet i Austertana"/>
          <p:cNvPicPr>
            <a:picLocks noChangeAspect="1" noChangeArrowheads="1"/>
          </p:cNvPicPr>
          <p:nvPr/>
        </p:nvPicPr>
        <p:blipFill>
          <a:blip r:embed="rId5" cstate="print"/>
          <a:srcRect/>
          <a:stretch>
            <a:fillRect/>
          </a:stretch>
        </p:blipFill>
        <p:spPr bwMode="auto">
          <a:xfrm>
            <a:off x="4643438" y="2571750"/>
            <a:ext cx="3905250" cy="2928938"/>
          </a:xfrm>
          <a:prstGeom prst="rect">
            <a:avLst/>
          </a:prstGeom>
          <a:noFill/>
          <a:ln w="9525">
            <a:noFill/>
            <a:miter lim="800000"/>
            <a:headEnd/>
            <a:tailEnd/>
          </a:ln>
        </p:spPr>
      </p:pic>
      <p:pic>
        <p:nvPicPr>
          <p:cNvPr id="24582" name="Picture 6" descr="Smalfjord Harbour"/>
          <p:cNvPicPr>
            <a:picLocks noChangeAspect="1" noChangeArrowheads="1"/>
          </p:cNvPicPr>
          <p:nvPr/>
        </p:nvPicPr>
        <p:blipFill>
          <a:blip r:embed="rId6" cstate="print"/>
          <a:srcRect/>
          <a:stretch>
            <a:fillRect/>
          </a:stretch>
        </p:blipFill>
        <p:spPr bwMode="auto">
          <a:xfrm>
            <a:off x="4929188" y="2857500"/>
            <a:ext cx="3905250" cy="2928938"/>
          </a:xfrm>
          <a:prstGeom prst="rect">
            <a:avLst/>
          </a:prstGeom>
          <a:noFill/>
          <a:ln w="9525">
            <a:noFill/>
            <a:miter lim="800000"/>
            <a:headEnd/>
            <a:tailEnd/>
          </a:ln>
        </p:spPr>
      </p:pic>
      <p:pic>
        <p:nvPicPr>
          <p:cNvPr id="4104" name="Picture 8"/>
          <p:cNvPicPr>
            <a:picLocks noChangeAspect="1" noChangeArrowheads="1"/>
          </p:cNvPicPr>
          <p:nvPr/>
        </p:nvPicPr>
        <p:blipFill>
          <a:blip r:embed="rId7" cstate="print"/>
          <a:srcRect/>
          <a:stretch>
            <a:fillRect/>
          </a:stretch>
        </p:blipFill>
        <p:spPr bwMode="auto">
          <a:xfrm>
            <a:off x="5214938" y="3071813"/>
            <a:ext cx="1928812" cy="28844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box(in)">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box(in)">
                                      <p:cBhvr>
                                        <p:cTn id="17" dur="500"/>
                                        <p:tgtEl>
                                          <p:spTgt spid="2458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box(in)">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ssholder for innhold 5"/>
          <p:cNvSpPr>
            <a:spLocks noGrp="1"/>
          </p:cNvSpPr>
          <p:nvPr>
            <p:ph idx="1"/>
          </p:nvPr>
        </p:nvSpPr>
        <p:spPr>
          <a:xfrm>
            <a:off x="642938" y="1214438"/>
            <a:ext cx="8072437" cy="4643437"/>
          </a:xfrm>
        </p:spPr>
        <p:txBody>
          <a:bodyPr/>
          <a:lstStyle/>
          <a:p>
            <a:pPr eaLnBrk="1" hangingPunct="1">
              <a:buNone/>
            </a:pPr>
            <a:r>
              <a:rPr lang="en-US" sz="2400" dirty="0" smtClean="0"/>
              <a:t>We are a bit different than many municipalities around us. We have a diverse private sectors based on primary industries. Agriculture is most important about 200 jobs in total Reindeer herding second most important </a:t>
            </a:r>
          </a:p>
          <a:p>
            <a:pPr eaLnBrk="1" hangingPunct="1">
              <a:buNone/>
            </a:pPr>
            <a:r>
              <a:rPr lang="en-US" sz="2400" dirty="0" smtClean="0"/>
              <a:t>     Fisheries are growing. </a:t>
            </a:r>
          </a:p>
          <a:p>
            <a:pPr eaLnBrk="1" hangingPunct="1">
              <a:buNone/>
            </a:pPr>
            <a:r>
              <a:rPr lang="en-US" sz="2400" dirty="0" smtClean="0"/>
              <a:t>In addition, many of the other jobs very dependent on the market and transportation to the municipalities around us.</a:t>
            </a:r>
          </a:p>
          <a:p>
            <a:pPr eaLnBrk="1" hangingPunct="1">
              <a:buFont typeface="Arial" charset="0"/>
              <a:buNone/>
            </a:pPr>
            <a:endParaRPr lang="nb-NO" sz="2400" dirty="0" smtClean="0"/>
          </a:p>
        </p:txBody>
      </p:sp>
      <p:sp>
        <p:nvSpPr>
          <p:cNvPr id="5" name="Rektangel 4"/>
          <p:cNvSpPr/>
          <p:nvPr/>
        </p:nvSpPr>
        <p:spPr>
          <a:xfrm>
            <a:off x="571500" y="357188"/>
            <a:ext cx="7643813" cy="769937"/>
          </a:xfrm>
          <a:prstGeom prst="rect">
            <a:avLst/>
          </a:prstGeom>
        </p:spPr>
        <p:txBody>
          <a:bodyPr>
            <a:spAutoFit/>
          </a:bodyPr>
          <a:lstStyle/>
          <a:p>
            <a:pPr algn="ctr">
              <a:defRPr/>
            </a:pPr>
            <a:r>
              <a:rPr lang="nb-NO" sz="4400" b="1" dirty="0" err="1" smtClean="0">
                <a:solidFill>
                  <a:srgbClr val="0070C0"/>
                </a:solidFill>
                <a:latin typeface="+mj-lt"/>
                <a:ea typeface="+mj-ea"/>
                <a:cs typeface="+mj-cs"/>
              </a:rPr>
              <a:t>Food</a:t>
            </a:r>
            <a:endParaRPr lang="nb-NO" sz="4400" b="1" dirty="0">
              <a:solidFill>
                <a:srgbClr val="0070C0"/>
              </a:solidFill>
              <a:latin typeface="+mj-lt"/>
              <a:ea typeface="+mj-ea"/>
              <a:cs typeface="+mj-cs"/>
            </a:endParaRPr>
          </a:p>
        </p:txBody>
      </p:sp>
      <p:pic>
        <p:nvPicPr>
          <p:cNvPr id="4100"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pic>
        <p:nvPicPr>
          <p:cNvPr id="2050" name="Picture 2" descr="https://lh6.googleusercontent.com/-lWDfY0KcZWk/UftmbYX1M_I/AAAAAAABZVM/3rYQSyeXLGc/s1440/DSC04774m.JPG"/>
          <p:cNvPicPr>
            <a:picLocks noChangeAspect="1" noChangeArrowheads="1"/>
          </p:cNvPicPr>
          <p:nvPr/>
        </p:nvPicPr>
        <p:blipFill>
          <a:blip r:embed="rId4" cstate="print"/>
          <a:srcRect/>
          <a:stretch>
            <a:fillRect/>
          </a:stretch>
        </p:blipFill>
        <p:spPr bwMode="auto">
          <a:xfrm>
            <a:off x="755576" y="2780928"/>
            <a:ext cx="5832648" cy="3390227"/>
          </a:xfrm>
          <a:prstGeom prst="rect">
            <a:avLst/>
          </a:prstGeom>
          <a:noFill/>
        </p:spPr>
      </p:pic>
      <p:pic>
        <p:nvPicPr>
          <p:cNvPr id="2052" name="Picture 4" descr="https://lh4.googleusercontent.com/-fBfRLRjkOYs/Uftmb6f9y5I/AAAAAAABZVU/ozV1yMYFPfw/s1440/DSC04786m.JPG"/>
          <p:cNvPicPr>
            <a:picLocks noChangeAspect="1" noChangeArrowheads="1"/>
          </p:cNvPicPr>
          <p:nvPr/>
        </p:nvPicPr>
        <p:blipFill>
          <a:blip r:embed="rId5" cstate="print"/>
          <a:srcRect/>
          <a:stretch>
            <a:fillRect/>
          </a:stretch>
        </p:blipFill>
        <p:spPr bwMode="auto">
          <a:xfrm>
            <a:off x="755576" y="3140968"/>
            <a:ext cx="6066627" cy="3083869"/>
          </a:xfrm>
          <a:prstGeom prst="rect">
            <a:avLst/>
          </a:prstGeom>
          <a:noFill/>
        </p:spPr>
      </p:pic>
      <p:pic>
        <p:nvPicPr>
          <p:cNvPr id="2054" name="Picture 6" descr="https://lh5.googleusercontent.com/-j7iP7JtQLBw/UmURPNxbN0I/AAAAAAABceU/Av-gq5UivO4/s1280/DSC06000m.JPG"/>
          <p:cNvPicPr>
            <a:picLocks noChangeAspect="1" noChangeArrowheads="1"/>
          </p:cNvPicPr>
          <p:nvPr/>
        </p:nvPicPr>
        <p:blipFill>
          <a:blip r:embed="rId6" cstate="print"/>
          <a:srcRect/>
          <a:stretch>
            <a:fillRect/>
          </a:stretch>
        </p:blipFill>
        <p:spPr bwMode="auto">
          <a:xfrm>
            <a:off x="755576" y="2420888"/>
            <a:ext cx="6100950" cy="382262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ssholder for innhold 5"/>
          <p:cNvSpPr>
            <a:spLocks noGrp="1"/>
          </p:cNvSpPr>
          <p:nvPr>
            <p:ph idx="1"/>
          </p:nvPr>
        </p:nvSpPr>
        <p:spPr>
          <a:xfrm>
            <a:off x="642938" y="1214438"/>
            <a:ext cx="8072437" cy="4643437"/>
          </a:xfrm>
        </p:spPr>
        <p:txBody>
          <a:bodyPr/>
          <a:lstStyle/>
          <a:p>
            <a:pPr eaLnBrk="1" hangingPunct="1">
              <a:buFontTx/>
              <a:buChar char="-"/>
            </a:pPr>
            <a:r>
              <a:rPr lang="en-US" sz="2800" dirty="0" smtClean="0"/>
              <a:t>Positive trend from 2007</a:t>
            </a:r>
          </a:p>
          <a:p>
            <a:pPr eaLnBrk="1" hangingPunct="1">
              <a:buFontTx/>
              <a:buChar char="-"/>
            </a:pPr>
            <a:r>
              <a:rPr lang="en-US" sz="2800" dirty="0" smtClean="0"/>
              <a:t>More boats and fishermen</a:t>
            </a:r>
          </a:p>
          <a:p>
            <a:pPr eaLnBrk="1" hangingPunct="1">
              <a:buFontTx/>
              <a:buChar char="-"/>
            </a:pPr>
            <a:r>
              <a:rPr lang="en-US" sz="2800" dirty="0" smtClean="0"/>
              <a:t>The municipality is building infrastructure</a:t>
            </a:r>
          </a:p>
          <a:p>
            <a:pPr eaLnBrk="1" hangingPunct="1">
              <a:buFontTx/>
              <a:buChar char="-"/>
            </a:pPr>
            <a:r>
              <a:rPr lang="en-US" sz="2800" dirty="0" smtClean="0"/>
              <a:t>The municipality bought harbor</a:t>
            </a:r>
          </a:p>
          <a:p>
            <a:pPr eaLnBrk="1" hangingPunct="1">
              <a:buFontTx/>
              <a:buChar char="-"/>
            </a:pPr>
            <a:r>
              <a:rPr lang="en-US" sz="2800" dirty="0" smtClean="0"/>
              <a:t>Built out floating docks</a:t>
            </a:r>
          </a:p>
          <a:p>
            <a:pPr eaLnBrk="1" hangingPunct="1">
              <a:buFontTx/>
              <a:buChar char="-"/>
            </a:pPr>
            <a:r>
              <a:rPr lang="en-US" sz="2800" dirty="0" smtClean="0"/>
              <a:t>Constructs service building for fishermen</a:t>
            </a:r>
            <a:endParaRPr lang="nb-NO" sz="2800" dirty="0" smtClean="0"/>
          </a:p>
        </p:txBody>
      </p:sp>
      <p:sp>
        <p:nvSpPr>
          <p:cNvPr id="5" name="Rektangel 4"/>
          <p:cNvSpPr/>
          <p:nvPr/>
        </p:nvSpPr>
        <p:spPr>
          <a:xfrm>
            <a:off x="571500" y="357188"/>
            <a:ext cx="7643813" cy="769937"/>
          </a:xfrm>
          <a:prstGeom prst="rect">
            <a:avLst/>
          </a:prstGeom>
        </p:spPr>
        <p:txBody>
          <a:bodyPr>
            <a:spAutoFit/>
          </a:bodyPr>
          <a:lstStyle/>
          <a:p>
            <a:pPr algn="ctr">
              <a:defRPr/>
            </a:pPr>
            <a:r>
              <a:rPr lang="nb-NO" sz="4400" b="1" dirty="0" err="1" smtClean="0">
                <a:solidFill>
                  <a:srgbClr val="0070C0"/>
                </a:solidFill>
                <a:latin typeface="+mj-lt"/>
                <a:ea typeface="+mj-ea"/>
                <a:cs typeface="+mj-cs"/>
              </a:rPr>
              <a:t>Fishery</a:t>
            </a:r>
            <a:endParaRPr lang="nb-NO" sz="4400" b="1" dirty="0">
              <a:solidFill>
                <a:srgbClr val="0070C0"/>
              </a:solidFill>
              <a:latin typeface="+mj-lt"/>
              <a:ea typeface="+mj-ea"/>
              <a:cs typeface="+mj-cs"/>
            </a:endParaRPr>
          </a:p>
        </p:txBody>
      </p:sp>
      <p:pic>
        <p:nvPicPr>
          <p:cNvPr id="4100"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pic>
        <p:nvPicPr>
          <p:cNvPr id="2" name="Picture 2" descr="https://lh6.googleusercontent.com/-xGzxhMTfvtg/UkfT6xRDPEI/AAAAAAABbXE/nN5jBXpZz5g/s1280/DSC05818m.JPG"/>
          <p:cNvPicPr>
            <a:picLocks noChangeAspect="1" noChangeArrowheads="1"/>
          </p:cNvPicPr>
          <p:nvPr/>
        </p:nvPicPr>
        <p:blipFill>
          <a:blip r:embed="rId4" cstate="print"/>
          <a:srcRect/>
          <a:stretch>
            <a:fillRect/>
          </a:stretch>
        </p:blipFill>
        <p:spPr bwMode="auto">
          <a:xfrm>
            <a:off x="2664212" y="1412776"/>
            <a:ext cx="6084252" cy="4040324"/>
          </a:xfrm>
          <a:prstGeom prst="rect">
            <a:avLst/>
          </a:prstGeom>
          <a:noFill/>
        </p:spPr>
      </p:pic>
      <p:pic>
        <p:nvPicPr>
          <p:cNvPr id="3" name="Picture 4" descr="https://lh5.googleusercontent.com/-X-MrLpinDWk/TKIbrF9i3iI/AAAAAAAAMUg/MhiYmU4CwKI/s1152/IMG_2059.JPG"/>
          <p:cNvPicPr>
            <a:picLocks noChangeAspect="1" noChangeArrowheads="1"/>
          </p:cNvPicPr>
          <p:nvPr/>
        </p:nvPicPr>
        <p:blipFill>
          <a:blip r:embed="rId5" cstate="print"/>
          <a:srcRect/>
          <a:stretch>
            <a:fillRect/>
          </a:stretch>
        </p:blipFill>
        <p:spPr bwMode="auto">
          <a:xfrm>
            <a:off x="3027983" y="1412777"/>
            <a:ext cx="5760639" cy="4320479"/>
          </a:xfrm>
          <a:prstGeom prst="rect">
            <a:avLst/>
          </a:prstGeom>
          <a:noFill/>
        </p:spPr>
      </p:pic>
      <p:pic>
        <p:nvPicPr>
          <p:cNvPr id="4102" name="Picture 6" descr="https://scontent-a-lhr.xx.fbcdn.net/hphotos-ash3/558322_10150953052951921_532591717_n.jpg"/>
          <p:cNvPicPr>
            <a:picLocks noChangeAspect="1" noChangeArrowheads="1"/>
          </p:cNvPicPr>
          <p:nvPr/>
        </p:nvPicPr>
        <p:blipFill>
          <a:blip r:embed="rId6" cstate="print"/>
          <a:srcRect/>
          <a:stretch>
            <a:fillRect/>
          </a:stretch>
        </p:blipFill>
        <p:spPr bwMode="auto">
          <a:xfrm>
            <a:off x="2699792" y="1412776"/>
            <a:ext cx="6192688" cy="4115558"/>
          </a:xfrm>
          <a:prstGeom prst="rect">
            <a:avLst/>
          </a:prstGeom>
          <a:noFill/>
        </p:spPr>
      </p:pic>
      <p:pic>
        <p:nvPicPr>
          <p:cNvPr id="4" name="Picture 8" descr="https://fbcdn-sphotos-e-a.akamaihd.net/hphotos-ak-ash2/553510_10151097054201921_1100820822_n.jpg"/>
          <p:cNvPicPr>
            <a:picLocks noChangeAspect="1" noChangeArrowheads="1"/>
          </p:cNvPicPr>
          <p:nvPr/>
        </p:nvPicPr>
        <p:blipFill>
          <a:blip r:embed="rId7" cstate="print"/>
          <a:srcRect/>
          <a:stretch>
            <a:fillRect/>
          </a:stretch>
        </p:blipFill>
        <p:spPr bwMode="auto">
          <a:xfrm>
            <a:off x="683568" y="1844824"/>
            <a:ext cx="8136904" cy="386502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20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descr="https://lh4.googleusercontent.com/-dUIEjY-nB8Q/UkrSuaQk9TI/AAAAAAABb8o/nB4Yvp8qUpw/w1482-h985-no/DSC05766m.JPG"/>
          <p:cNvPicPr>
            <a:picLocks noChangeAspect="1" noChangeArrowheads="1"/>
          </p:cNvPicPr>
          <p:nvPr/>
        </p:nvPicPr>
        <p:blipFill>
          <a:blip r:embed="rId3" cstate="print"/>
          <a:srcRect/>
          <a:stretch>
            <a:fillRect/>
          </a:stretch>
        </p:blipFill>
        <p:spPr bwMode="auto">
          <a:xfrm>
            <a:off x="3851919" y="2636912"/>
            <a:ext cx="4983685" cy="3312368"/>
          </a:xfrm>
          <a:prstGeom prst="rect">
            <a:avLst/>
          </a:prstGeom>
          <a:noFill/>
        </p:spPr>
      </p:pic>
      <p:sp>
        <p:nvSpPr>
          <p:cNvPr id="5122" name="Plassholder for innhold 5"/>
          <p:cNvSpPr>
            <a:spLocks noGrp="1"/>
          </p:cNvSpPr>
          <p:nvPr>
            <p:ph idx="1"/>
          </p:nvPr>
        </p:nvSpPr>
        <p:spPr>
          <a:xfrm>
            <a:off x="642938" y="1214438"/>
            <a:ext cx="8072437" cy="4643437"/>
          </a:xfrm>
        </p:spPr>
        <p:txBody>
          <a:bodyPr/>
          <a:lstStyle/>
          <a:p>
            <a:pPr eaLnBrk="1" hangingPunct="1">
              <a:buFont typeface="Arial" charset="0"/>
              <a:buNone/>
            </a:pPr>
            <a:r>
              <a:rPr lang="nb-NO" b="1" dirty="0" err="1" smtClean="0"/>
              <a:t>Elkem</a:t>
            </a:r>
            <a:r>
              <a:rPr lang="nb-NO" b="1" dirty="0" smtClean="0"/>
              <a:t> Tana AS</a:t>
            </a:r>
          </a:p>
          <a:p>
            <a:pPr eaLnBrk="1" hangingPunct="1"/>
            <a:r>
              <a:rPr lang="en-US" sz="2400" dirty="0" smtClean="0"/>
              <a:t>900,000 </a:t>
            </a:r>
            <a:r>
              <a:rPr lang="en-US" sz="2400" dirty="0" err="1" smtClean="0"/>
              <a:t>tonnes</a:t>
            </a:r>
            <a:r>
              <a:rPr lang="en-US" sz="2400" dirty="0" smtClean="0"/>
              <a:t> of quartzite shipped annually</a:t>
            </a:r>
          </a:p>
          <a:p>
            <a:pPr eaLnBrk="1" hangingPunct="1"/>
            <a:r>
              <a:rPr lang="en-US" sz="2400" dirty="0" smtClean="0"/>
              <a:t>41 jobs</a:t>
            </a:r>
          </a:p>
          <a:p>
            <a:pPr eaLnBrk="1" hangingPunct="1"/>
            <a:r>
              <a:rPr lang="en-US" sz="2400" dirty="0" smtClean="0"/>
              <a:t>Quartzite used </a:t>
            </a:r>
            <a:br>
              <a:rPr lang="en-US" sz="2400" dirty="0" smtClean="0"/>
            </a:br>
            <a:r>
              <a:rPr lang="en-US" sz="2400" dirty="0" smtClean="0"/>
              <a:t>in many products</a:t>
            </a:r>
          </a:p>
          <a:p>
            <a:pPr eaLnBrk="1" hangingPunct="1"/>
            <a:endParaRPr lang="en-US" sz="2400" dirty="0" smtClean="0"/>
          </a:p>
          <a:p>
            <a:pPr eaLnBrk="1" hangingPunct="1"/>
            <a:endParaRPr lang="nb-NO" sz="2400" dirty="0" smtClean="0"/>
          </a:p>
        </p:txBody>
      </p:sp>
      <p:sp>
        <p:nvSpPr>
          <p:cNvPr id="5" name="Rektangel 4"/>
          <p:cNvSpPr/>
          <p:nvPr/>
        </p:nvSpPr>
        <p:spPr>
          <a:xfrm>
            <a:off x="571500" y="357188"/>
            <a:ext cx="7643813" cy="769937"/>
          </a:xfrm>
          <a:prstGeom prst="rect">
            <a:avLst/>
          </a:prstGeom>
        </p:spPr>
        <p:txBody>
          <a:bodyPr>
            <a:spAutoFit/>
          </a:bodyPr>
          <a:lstStyle/>
          <a:p>
            <a:pPr algn="ctr">
              <a:defRPr/>
            </a:pPr>
            <a:r>
              <a:rPr lang="nb-NO" sz="4400" b="1" dirty="0">
                <a:solidFill>
                  <a:srgbClr val="0070C0"/>
                </a:solidFill>
                <a:latin typeface="+mj-lt"/>
                <a:ea typeface="+mj-ea"/>
                <a:cs typeface="+mj-cs"/>
              </a:rPr>
              <a:t>Mining in Tana</a:t>
            </a:r>
          </a:p>
        </p:txBody>
      </p:sp>
      <p:pic>
        <p:nvPicPr>
          <p:cNvPr id="5124" name="Picture 7"/>
          <p:cNvPicPr>
            <a:picLocks noChangeAspect="1" noChangeArrowheads="1"/>
          </p:cNvPicPr>
          <p:nvPr/>
        </p:nvPicPr>
        <p:blipFill>
          <a:blip r:embed="rId4" cstate="print"/>
          <a:srcRect/>
          <a:stretch>
            <a:fillRect/>
          </a:stretch>
        </p:blipFill>
        <p:spPr bwMode="auto">
          <a:xfrm>
            <a:off x="6786563" y="5929313"/>
            <a:ext cx="2143125" cy="693737"/>
          </a:xfrm>
          <a:prstGeom prst="rect">
            <a:avLst/>
          </a:prstGeom>
          <a:noFill/>
          <a:ln w="9525">
            <a:noFill/>
            <a:miter lim="800000"/>
            <a:headEnd/>
            <a:tailEnd/>
          </a:ln>
        </p:spPr>
      </p:pic>
      <p:pic>
        <p:nvPicPr>
          <p:cNvPr id="9" name="Picture 3" descr="\\TAN-NTS02\Data\administrasjon\Bilder\Helikopter bilder Knut Aaserud aug_sept_2008\Store\DSC_0015-02.jpg"/>
          <p:cNvPicPr>
            <a:picLocks noChangeAspect="1" noChangeArrowheads="1"/>
          </p:cNvPicPr>
          <p:nvPr/>
        </p:nvPicPr>
        <p:blipFill>
          <a:blip r:embed="rId5" cstate="print"/>
          <a:srcRect/>
          <a:stretch>
            <a:fillRect/>
          </a:stretch>
        </p:blipFill>
        <p:spPr bwMode="auto">
          <a:xfrm>
            <a:off x="3419475" y="2349500"/>
            <a:ext cx="4968875" cy="3311525"/>
          </a:xfrm>
          <a:prstGeom prst="rect">
            <a:avLst/>
          </a:prstGeom>
          <a:noFill/>
          <a:ln w="9525">
            <a:noFill/>
            <a:miter lim="800000"/>
            <a:headEnd/>
            <a:tailEnd/>
          </a:ln>
        </p:spPr>
      </p:pic>
      <p:pic>
        <p:nvPicPr>
          <p:cNvPr id="2050" name="Picture 2" descr="https://lh3.googleusercontent.com/-5Ndqf9UK9B0/T0i5wW051SI/AAAAAAAA4C0/_zbLCKmL95A/s1280/DSC06200m.JPG"/>
          <p:cNvPicPr>
            <a:picLocks noChangeAspect="1" noChangeArrowheads="1"/>
          </p:cNvPicPr>
          <p:nvPr/>
        </p:nvPicPr>
        <p:blipFill>
          <a:blip r:embed="rId6" cstate="print"/>
          <a:srcRect/>
          <a:stretch>
            <a:fillRect/>
          </a:stretch>
        </p:blipFill>
        <p:spPr bwMode="auto">
          <a:xfrm>
            <a:off x="3563938" y="2492375"/>
            <a:ext cx="4895850" cy="3252788"/>
          </a:xfrm>
          <a:prstGeom prst="rect">
            <a:avLst/>
          </a:prstGeom>
          <a:noFill/>
          <a:ln w="9525">
            <a:noFill/>
            <a:miter lim="800000"/>
            <a:headEnd/>
            <a:tailEnd/>
          </a:ln>
        </p:spPr>
      </p:pic>
      <p:pic>
        <p:nvPicPr>
          <p:cNvPr id="2052" name="Picture 4" descr="https://lh6.googleusercontent.com/-e6H8SkbJA5A/T0i5zgb33TI/AAAAAAAA4DE/Y8U36i35g2M/s1280/DSC06203m.JPG"/>
          <p:cNvPicPr>
            <a:picLocks noChangeAspect="1" noChangeArrowheads="1"/>
          </p:cNvPicPr>
          <p:nvPr/>
        </p:nvPicPr>
        <p:blipFill>
          <a:blip r:embed="rId7" cstate="print"/>
          <a:srcRect/>
          <a:stretch>
            <a:fillRect/>
          </a:stretch>
        </p:blipFill>
        <p:spPr bwMode="auto">
          <a:xfrm>
            <a:off x="3708400" y="2565400"/>
            <a:ext cx="4895850" cy="3251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in)">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ssholder for innhold 5"/>
          <p:cNvSpPr>
            <a:spLocks noGrp="1"/>
          </p:cNvSpPr>
          <p:nvPr>
            <p:ph idx="1"/>
          </p:nvPr>
        </p:nvSpPr>
        <p:spPr>
          <a:xfrm>
            <a:off x="642938" y="1214438"/>
            <a:ext cx="8072437" cy="4643437"/>
          </a:xfrm>
        </p:spPr>
        <p:txBody>
          <a:bodyPr/>
          <a:lstStyle/>
          <a:p>
            <a:pPr eaLnBrk="1" hangingPunct="1"/>
            <a:r>
              <a:rPr lang="nb-NO" sz="2400" smtClean="0"/>
              <a:t>Winter market</a:t>
            </a:r>
          </a:p>
          <a:p>
            <a:pPr eaLnBrk="1" hangingPunct="1"/>
            <a:r>
              <a:rPr lang="nb-NO" sz="2400" smtClean="0"/>
              <a:t>Skiippagurra festival</a:t>
            </a:r>
          </a:p>
          <a:p>
            <a:pPr eaLnBrk="1" hangingPunct="1"/>
            <a:r>
              <a:rPr lang="nb-NO" sz="2400" smtClean="0"/>
              <a:t>Tana market</a:t>
            </a:r>
          </a:p>
          <a:p>
            <a:pPr eaLnBrk="1" hangingPunct="1">
              <a:buFont typeface="Arial" charset="0"/>
              <a:buNone/>
            </a:pPr>
            <a:endParaRPr lang="nb-NO" smtClean="0"/>
          </a:p>
          <a:p>
            <a:pPr eaLnBrk="1" hangingPunct="1">
              <a:buFont typeface="Arial" charset="0"/>
              <a:buNone/>
            </a:pPr>
            <a:endParaRPr lang="nb-NO" smtClean="0"/>
          </a:p>
        </p:txBody>
      </p:sp>
      <p:sp>
        <p:nvSpPr>
          <p:cNvPr id="6147" name="Rektangel 4"/>
          <p:cNvSpPr>
            <a:spLocks noChangeArrowheads="1"/>
          </p:cNvSpPr>
          <p:nvPr/>
        </p:nvSpPr>
        <p:spPr bwMode="auto">
          <a:xfrm>
            <a:off x="571500" y="357188"/>
            <a:ext cx="7643813" cy="707886"/>
          </a:xfrm>
          <a:prstGeom prst="rect">
            <a:avLst/>
          </a:prstGeom>
          <a:noFill/>
          <a:ln w="9525">
            <a:noFill/>
            <a:miter lim="800000"/>
            <a:headEnd/>
            <a:tailEnd/>
          </a:ln>
        </p:spPr>
        <p:txBody>
          <a:bodyPr>
            <a:spAutoFit/>
          </a:bodyPr>
          <a:lstStyle/>
          <a:p>
            <a:pPr algn="ctr"/>
            <a:r>
              <a:rPr lang="en-US" sz="4000" b="1" dirty="0" smtClean="0">
                <a:solidFill>
                  <a:srgbClr val="0070C0"/>
                </a:solidFill>
              </a:rPr>
              <a:t>Voluntary sector in Tana</a:t>
            </a:r>
          </a:p>
        </p:txBody>
      </p:sp>
      <p:pic>
        <p:nvPicPr>
          <p:cNvPr id="6148"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pic>
        <p:nvPicPr>
          <p:cNvPr id="10246" name="Picture 3" descr="K:\Alle\Bilder og illustrasjoner\Bilder\Vintermarked\Tana Vintermarked 2008 foto\2008_tilweb\kommunevapen_isskulptur.jpg"/>
          <p:cNvPicPr>
            <a:picLocks noChangeAspect="1" noChangeArrowheads="1"/>
          </p:cNvPicPr>
          <p:nvPr/>
        </p:nvPicPr>
        <p:blipFill>
          <a:blip r:embed="rId4" cstate="print"/>
          <a:srcRect/>
          <a:stretch>
            <a:fillRect/>
          </a:stretch>
        </p:blipFill>
        <p:spPr bwMode="auto">
          <a:xfrm>
            <a:off x="755650" y="1268413"/>
            <a:ext cx="4191000" cy="3143250"/>
          </a:xfrm>
          <a:prstGeom prst="rect">
            <a:avLst/>
          </a:prstGeom>
          <a:noFill/>
          <a:ln w="9525">
            <a:noFill/>
            <a:miter lim="800000"/>
            <a:headEnd/>
            <a:tailEnd/>
          </a:ln>
        </p:spPr>
      </p:pic>
      <p:pic>
        <p:nvPicPr>
          <p:cNvPr id="10247" name="Picture 5" descr="K:\Alle\Bilder og illustrasjoner\Bilder\Vintermarked\Tana Vintermarked 2008 foto\0803090845tanavintermar\DSC01014.JPG"/>
          <p:cNvPicPr>
            <a:picLocks noChangeAspect="1" noChangeArrowheads="1"/>
          </p:cNvPicPr>
          <p:nvPr/>
        </p:nvPicPr>
        <p:blipFill>
          <a:blip r:embed="rId5" cstate="print"/>
          <a:srcRect/>
          <a:stretch>
            <a:fillRect/>
          </a:stretch>
        </p:blipFill>
        <p:spPr bwMode="auto">
          <a:xfrm>
            <a:off x="755650" y="3141663"/>
            <a:ext cx="4048125" cy="3036887"/>
          </a:xfrm>
          <a:prstGeom prst="rect">
            <a:avLst/>
          </a:prstGeom>
          <a:noFill/>
          <a:ln w="9525">
            <a:noFill/>
            <a:miter lim="800000"/>
            <a:headEnd/>
            <a:tailEnd/>
          </a:ln>
        </p:spPr>
      </p:pic>
      <p:pic>
        <p:nvPicPr>
          <p:cNvPr id="10248" name="Picture 6"/>
          <p:cNvPicPr>
            <a:picLocks noChangeAspect="1" noChangeArrowheads="1"/>
          </p:cNvPicPr>
          <p:nvPr/>
        </p:nvPicPr>
        <p:blipFill>
          <a:blip r:embed="rId6" cstate="print"/>
          <a:srcRect/>
          <a:stretch>
            <a:fillRect/>
          </a:stretch>
        </p:blipFill>
        <p:spPr bwMode="auto">
          <a:xfrm>
            <a:off x="785813" y="3213100"/>
            <a:ext cx="7775575" cy="2716213"/>
          </a:xfrm>
          <a:prstGeom prst="rect">
            <a:avLst/>
          </a:prstGeom>
          <a:noFill/>
          <a:ln w="9525">
            <a:noFill/>
            <a:miter lim="800000"/>
            <a:headEnd/>
            <a:tailEnd/>
          </a:ln>
        </p:spPr>
      </p:pic>
      <p:pic>
        <p:nvPicPr>
          <p:cNvPr id="10250" name="Picture 10"/>
          <p:cNvPicPr>
            <a:picLocks noChangeAspect="1" noChangeArrowheads="1"/>
          </p:cNvPicPr>
          <p:nvPr/>
        </p:nvPicPr>
        <p:blipFill>
          <a:blip r:embed="rId7" cstate="print"/>
          <a:srcRect/>
          <a:stretch>
            <a:fillRect/>
          </a:stretch>
        </p:blipFill>
        <p:spPr bwMode="auto">
          <a:xfrm>
            <a:off x="755650" y="1268413"/>
            <a:ext cx="4416425" cy="3313112"/>
          </a:xfrm>
          <a:prstGeom prst="rect">
            <a:avLst/>
          </a:prstGeom>
          <a:noFill/>
          <a:ln w="9525">
            <a:noFill/>
            <a:miter lim="800000"/>
            <a:headEnd/>
            <a:tailEnd/>
          </a:ln>
        </p:spPr>
      </p:pic>
      <p:pic>
        <p:nvPicPr>
          <p:cNvPr id="10251" name="Picture 11" descr="http://www.tanasiden.com/tanamarked/bilder/2001plass.jpg"/>
          <p:cNvPicPr>
            <a:picLocks noChangeAspect="1" noChangeArrowheads="1"/>
          </p:cNvPicPr>
          <p:nvPr/>
        </p:nvPicPr>
        <p:blipFill>
          <a:blip r:embed="rId8" cstate="print"/>
          <a:srcRect/>
          <a:stretch>
            <a:fillRect/>
          </a:stretch>
        </p:blipFill>
        <p:spPr bwMode="auto">
          <a:xfrm>
            <a:off x="755650" y="2708275"/>
            <a:ext cx="4762500" cy="3543300"/>
          </a:xfrm>
          <a:prstGeom prst="rect">
            <a:avLst/>
          </a:prstGeom>
          <a:noFill/>
          <a:ln w="9525">
            <a:noFill/>
            <a:miter lim="800000"/>
            <a:headEnd/>
            <a:tailEnd/>
          </a:ln>
        </p:spPr>
      </p:pic>
      <p:pic>
        <p:nvPicPr>
          <p:cNvPr id="6154" name="Picture 2" descr="https://lh3.googleusercontent.com/_yh4ywfMiYTE/TX1GkAyF0HI/AAAAAAAAdjs/xOY8jM8fPc4/s720/DSC06395m.JPG"/>
          <p:cNvPicPr>
            <a:picLocks noChangeAspect="1" noChangeArrowheads="1"/>
          </p:cNvPicPr>
          <p:nvPr/>
        </p:nvPicPr>
        <p:blipFill>
          <a:blip r:embed="rId9" cstate="print"/>
          <a:srcRect/>
          <a:stretch>
            <a:fillRect/>
          </a:stretch>
        </p:blipFill>
        <p:spPr bwMode="auto">
          <a:xfrm>
            <a:off x="5003800" y="1341438"/>
            <a:ext cx="3671888" cy="2436812"/>
          </a:xfrm>
          <a:prstGeom prst="rect">
            <a:avLst/>
          </a:prstGeom>
          <a:noFill/>
          <a:ln w="9525">
            <a:noFill/>
            <a:miter lim="800000"/>
            <a:headEnd/>
            <a:tailEnd/>
          </a:ln>
        </p:spPr>
      </p:pic>
      <p:pic>
        <p:nvPicPr>
          <p:cNvPr id="16390" name="Picture 6" descr="https://lh4.googleusercontent.com/_yh4ywfMiYTE/TX1F8Zn5SjI/AAAAAAAAdsU/n_gVLChnM7A/s640/DSC06638m.JPG"/>
          <p:cNvPicPr>
            <a:picLocks noChangeAspect="1" noChangeArrowheads="1"/>
          </p:cNvPicPr>
          <p:nvPr/>
        </p:nvPicPr>
        <p:blipFill>
          <a:blip r:embed="rId10" cstate="print"/>
          <a:srcRect/>
          <a:stretch>
            <a:fillRect/>
          </a:stretch>
        </p:blipFill>
        <p:spPr bwMode="auto">
          <a:xfrm>
            <a:off x="755650" y="2708275"/>
            <a:ext cx="4957763" cy="3673475"/>
          </a:xfrm>
          <a:prstGeom prst="rect">
            <a:avLst/>
          </a:prstGeom>
          <a:noFill/>
          <a:ln w="9525">
            <a:noFill/>
            <a:miter lim="800000"/>
            <a:headEnd/>
            <a:tailEnd/>
          </a:ln>
        </p:spPr>
      </p:pic>
      <p:pic>
        <p:nvPicPr>
          <p:cNvPr id="16388" name="Picture 4" descr="https://lh4.googleusercontent.com/_yh4ywfMiYTE/TX1FCO-GgOI/AAAAAAAAdXE/gYfFTU6NIhI/s800/DSC06536m.JPG"/>
          <p:cNvPicPr>
            <a:picLocks noChangeAspect="1" noChangeArrowheads="1"/>
          </p:cNvPicPr>
          <p:nvPr/>
        </p:nvPicPr>
        <p:blipFill>
          <a:blip r:embed="rId11" cstate="print"/>
          <a:srcRect/>
          <a:stretch>
            <a:fillRect/>
          </a:stretch>
        </p:blipFill>
        <p:spPr bwMode="auto">
          <a:xfrm>
            <a:off x="3276600" y="1268413"/>
            <a:ext cx="5435600" cy="3384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ox(in)">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box(in)">
                                      <p:cBhvr>
                                        <p:cTn id="12" dur="500"/>
                                        <p:tgtEl>
                                          <p:spTgt spid="102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48"/>
                                        </p:tgtEl>
                                        <p:attrNameLst>
                                          <p:attrName>style.visibility</p:attrName>
                                        </p:attrNameLst>
                                      </p:cBhvr>
                                      <p:to>
                                        <p:strVal val="visible"/>
                                      </p:to>
                                    </p:set>
                                    <p:anim calcmode="lin" valueType="num">
                                      <p:cBhvr additive="base">
                                        <p:cTn id="17" dur="500" fill="hold"/>
                                        <p:tgtEl>
                                          <p:spTgt spid="10248"/>
                                        </p:tgtEl>
                                        <p:attrNameLst>
                                          <p:attrName>ppt_x</p:attrName>
                                        </p:attrNameLst>
                                      </p:cBhvr>
                                      <p:tavLst>
                                        <p:tav tm="0">
                                          <p:val>
                                            <p:strVal val="0-#ppt_w/2"/>
                                          </p:val>
                                        </p:tav>
                                        <p:tav tm="100000">
                                          <p:val>
                                            <p:strVal val="#ppt_x"/>
                                          </p:val>
                                        </p:tav>
                                      </p:tavLst>
                                    </p:anim>
                                    <p:anim calcmode="lin" valueType="num">
                                      <p:cBhvr additive="base">
                                        <p:cTn id="18"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50"/>
                                        </p:tgtEl>
                                        <p:attrNameLst>
                                          <p:attrName>style.visibility</p:attrName>
                                        </p:attrNameLst>
                                      </p:cBhvr>
                                      <p:to>
                                        <p:strVal val="visible"/>
                                      </p:to>
                                    </p:set>
                                    <p:animEffect transition="in" filter="box(in)">
                                      <p:cBhvr>
                                        <p:cTn id="23" dur="500"/>
                                        <p:tgtEl>
                                          <p:spTgt spid="1025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251"/>
                                        </p:tgtEl>
                                        <p:attrNameLst>
                                          <p:attrName>style.visibility</p:attrName>
                                        </p:attrNameLst>
                                      </p:cBhvr>
                                      <p:to>
                                        <p:strVal val="visible"/>
                                      </p:to>
                                    </p:set>
                                    <p:animEffect transition="in" filter="box(in)">
                                      <p:cBhvr>
                                        <p:cTn id="28" dur="500"/>
                                        <p:tgtEl>
                                          <p:spTgt spid="1025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6390"/>
                                        </p:tgtEl>
                                        <p:attrNameLst>
                                          <p:attrName>style.visibility</p:attrName>
                                        </p:attrNameLst>
                                      </p:cBhvr>
                                      <p:to>
                                        <p:strVal val="visible"/>
                                      </p:to>
                                    </p:set>
                                    <p:animEffect transition="in" filter="box(in)">
                                      <p:cBhvr>
                                        <p:cTn id="33" dur="500"/>
                                        <p:tgtEl>
                                          <p:spTgt spid="1639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6388"/>
                                        </p:tgtEl>
                                        <p:attrNameLst>
                                          <p:attrName>style.visibility</p:attrName>
                                        </p:attrNameLst>
                                      </p:cBhvr>
                                      <p:to>
                                        <p:strVal val="visible"/>
                                      </p:to>
                                    </p:set>
                                    <p:anim calcmode="lin" valueType="num">
                                      <p:cBhvr additive="base">
                                        <p:cTn id="38" dur="500" fill="hold"/>
                                        <p:tgtEl>
                                          <p:spTgt spid="16388"/>
                                        </p:tgtEl>
                                        <p:attrNameLst>
                                          <p:attrName>ppt_x</p:attrName>
                                        </p:attrNameLst>
                                      </p:cBhvr>
                                      <p:tavLst>
                                        <p:tav tm="0">
                                          <p:val>
                                            <p:strVal val="#ppt_x"/>
                                          </p:val>
                                        </p:tav>
                                        <p:tav tm="100000">
                                          <p:val>
                                            <p:strVal val="#ppt_x"/>
                                          </p:val>
                                        </p:tav>
                                      </p:tavLst>
                                    </p:anim>
                                    <p:anim calcmode="lin" valueType="num">
                                      <p:cBhvr additive="base">
                                        <p:cTn id="39"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innhold 5"/>
          <p:cNvSpPr>
            <a:spLocks noGrp="1"/>
          </p:cNvSpPr>
          <p:nvPr>
            <p:ph idx="1"/>
          </p:nvPr>
        </p:nvSpPr>
        <p:spPr>
          <a:xfrm>
            <a:off x="642938" y="1214438"/>
            <a:ext cx="1625600" cy="4643437"/>
          </a:xfrm>
        </p:spPr>
        <p:txBody>
          <a:bodyPr/>
          <a:lstStyle/>
          <a:p>
            <a:pPr eaLnBrk="1" hangingPunct="1">
              <a:buFont typeface="Arial" charset="0"/>
              <a:buNone/>
            </a:pPr>
            <a:endParaRPr lang="nb-NO" sz="2400" smtClean="0"/>
          </a:p>
          <a:p>
            <a:pPr eaLnBrk="1" hangingPunct="1">
              <a:buFont typeface="Arial" charset="0"/>
              <a:buNone/>
            </a:pPr>
            <a:endParaRPr lang="nb-NO" smtClean="0"/>
          </a:p>
          <a:p>
            <a:pPr eaLnBrk="1" hangingPunct="1">
              <a:buFont typeface="Arial" charset="0"/>
              <a:buNone/>
            </a:pPr>
            <a:endParaRPr lang="nb-NO" smtClean="0"/>
          </a:p>
        </p:txBody>
      </p:sp>
      <p:sp>
        <p:nvSpPr>
          <p:cNvPr id="7171" name="Rektangel 4"/>
          <p:cNvSpPr>
            <a:spLocks noChangeArrowheads="1"/>
          </p:cNvSpPr>
          <p:nvPr/>
        </p:nvSpPr>
        <p:spPr bwMode="auto">
          <a:xfrm>
            <a:off x="571500" y="357188"/>
            <a:ext cx="7643813" cy="1323975"/>
          </a:xfrm>
          <a:prstGeom prst="rect">
            <a:avLst/>
          </a:prstGeom>
          <a:noFill/>
          <a:ln w="9525">
            <a:noFill/>
            <a:miter lim="800000"/>
            <a:headEnd/>
            <a:tailEnd/>
          </a:ln>
        </p:spPr>
        <p:txBody>
          <a:bodyPr>
            <a:spAutoFit/>
          </a:bodyPr>
          <a:lstStyle/>
          <a:p>
            <a:pPr algn="ctr"/>
            <a:r>
              <a:rPr lang="nb-NO" sz="4000" b="1">
                <a:solidFill>
                  <a:srgbClr val="0070C0"/>
                </a:solidFill>
              </a:rPr>
              <a:t>Sami children's theater</a:t>
            </a:r>
          </a:p>
          <a:p>
            <a:pPr algn="ctr"/>
            <a:endParaRPr lang="nb-NO" sz="4000" b="1">
              <a:solidFill>
                <a:srgbClr val="0070C0"/>
              </a:solidFill>
            </a:endParaRPr>
          </a:p>
        </p:txBody>
      </p:sp>
      <p:pic>
        <p:nvPicPr>
          <p:cNvPr id="7172" name="Picture 7"/>
          <p:cNvPicPr>
            <a:picLocks noChangeAspect="1" noChangeArrowheads="1"/>
          </p:cNvPicPr>
          <p:nvPr/>
        </p:nvPicPr>
        <p:blipFill>
          <a:blip r:embed="rId3" cstate="print"/>
          <a:srcRect/>
          <a:stretch>
            <a:fillRect/>
          </a:stretch>
        </p:blipFill>
        <p:spPr bwMode="auto">
          <a:xfrm>
            <a:off x="6786563" y="5929313"/>
            <a:ext cx="2143125" cy="693737"/>
          </a:xfrm>
          <a:prstGeom prst="rect">
            <a:avLst/>
          </a:prstGeom>
          <a:noFill/>
          <a:ln w="9525">
            <a:noFill/>
            <a:miter lim="800000"/>
            <a:headEnd/>
            <a:tailEnd/>
          </a:ln>
        </p:spPr>
      </p:pic>
      <p:pic>
        <p:nvPicPr>
          <p:cNvPr id="7173" name="Picture 4" descr="https://lh5.googleusercontent.com/-hTofJ2uMyUg/S462mPAOUTI/AAAAAAAAC6U/F_bsdYHZDoY/s640/IMG_1370.jpg"/>
          <p:cNvPicPr>
            <a:picLocks noChangeAspect="1" noChangeArrowheads="1"/>
          </p:cNvPicPr>
          <p:nvPr/>
        </p:nvPicPr>
        <p:blipFill>
          <a:blip r:embed="rId4" cstate="print"/>
          <a:srcRect/>
          <a:stretch>
            <a:fillRect/>
          </a:stretch>
        </p:blipFill>
        <p:spPr bwMode="auto">
          <a:xfrm>
            <a:off x="2771775" y="1557338"/>
            <a:ext cx="5616575" cy="4211637"/>
          </a:xfrm>
          <a:prstGeom prst="rect">
            <a:avLst/>
          </a:prstGeom>
          <a:noFill/>
          <a:ln w="9525">
            <a:noFill/>
            <a:miter lim="800000"/>
            <a:headEnd/>
            <a:tailEnd/>
          </a:ln>
        </p:spPr>
      </p:pic>
      <p:pic>
        <p:nvPicPr>
          <p:cNvPr id="7174" name="Picture 2" descr="https://lh6.googleusercontent.com/-D4u1jiTknDc/S46036_sQMI/AAAAAAAAC2o/Wu1j79XGAj4/s640/IMG_1349.jpg"/>
          <p:cNvPicPr>
            <a:picLocks noChangeAspect="1" noChangeArrowheads="1"/>
          </p:cNvPicPr>
          <p:nvPr/>
        </p:nvPicPr>
        <p:blipFill>
          <a:blip r:embed="rId5" cstate="print"/>
          <a:srcRect/>
          <a:stretch>
            <a:fillRect/>
          </a:stretch>
        </p:blipFill>
        <p:spPr bwMode="auto">
          <a:xfrm>
            <a:off x="971550" y="1196975"/>
            <a:ext cx="2808288" cy="210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p:txBody>
          <a:bodyPr/>
          <a:lstStyle/>
          <a:p>
            <a:r>
              <a:rPr lang="nb-NO" b="1" smtClean="0">
                <a:solidFill>
                  <a:srgbClr val="0070C0"/>
                </a:solidFill>
              </a:rPr>
              <a:t>Wrestling</a:t>
            </a:r>
          </a:p>
        </p:txBody>
      </p:sp>
      <p:pic>
        <p:nvPicPr>
          <p:cNvPr id="8195" name="Picture 2" descr="https://lh3.googleusercontent.com/-m-bNB-8NWR4/TTrfUks-pQI/AAAAAAAAVuo/ZtO67RQqB9g/s720/DSC01176.JPG"/>
          <p:cNvPicPr>
            <a:picLocks noChangeAspect="1" noChangeArrowheads="1"/>
          </p:cNvPicPr>
          <p:nvPr/>
        </p:nvPicPr>
        <p:blipFill>
          <a:blip r:embed="rId3" cstate="print"/>
          <a:srcRect/>
          <a:stretch>
            <a:fillRect/>
          </a:stretch>
        </p:blipFill>
        <p:spPr bwMode="auto">
          <a:xfrm>
            <a:off x="4932363" y="1844675"/>
            <a:ext cx="3600450" cy="2390775"/>
          </a:xfrm>
          <a:prstGeom prst="rect">
            <a:avLst/>
          </a:prstGeom>
          <a:noFill/>
          <a:ln w="9525">
            <a:noFill/>
            <a:miter lim="800000"/>
            <a:headEnd/>
            <a:tailEnd/>
          </a:ln>
        </p:spPr>
      </p:pic>
      <p:pic>
        <p:nvPicPr>
          <p:cNvPr id="8196" name="Picture 4" descr="https://lh6.googleusercontent.com/-ga4Y7WuYK4I/TTrfS0GgI5I/AAAAAAAAVuY/HXaO-BdIvpo/s720/DSC01172.JPG"/>
          <p:cNvPicPr>
            <a:picLocks noChangeAspect="1" noChangeArrowheads="1"/>
          </p:cNvPicPr>
          <p:nvPr/>
        </p:nvPicPr>
        <p:blipFill>
          <a:blip r:embed="rId4" cstate="print"/>
          <a:srcRect/>
          <a:stretch>
            <a:fillRect/>
          </a:stretch>
        </p:blipFill>
        <p:spPr bwMode="auto">
          <a:xfrm>
            <a:off x="611188" y="1844675"/>
            <a:ext cx="3687762" cy="2447925"/>
          </a:xfrm>
          <a:prstGeom prst="rect">
            <a:avLst/>
          </a:prstGeom>
          <a:noFill/>
          <a:ln w="9525">
            <a:noFill/>
            <a:miter lim="800000"/>
            <a:headEnd/>
            <a:tailEnd/>
          </a:ln>
        </p:spPr>
      </p:pic>
      <p:pic>
        <p:nvPicPr>
          <p:cNvPr id="8197" name="Picture 6" descr="https://lh3.googleusercontent.com/-zV2valsZb6s/TTrfmpd6o9I/AAAAAAAAVws/Q5ljcM3D_xs/s912/DSC01207.JPG"/>
          <p:cNvPicPr>
            <a:picLocks noChangeAspect="1" noChangeArrowheads="1"/>
          </p:cNvPicPr>
          <p:nvPr/>
        </p:nvPicPr>
        <p:blipFill>
          <a:blip r:embed="rId5" cstate="print"/>
          <a:srcRect/>
          <a:stretch>
            <a:fillRect/>
          </a:stretch>
        </p:blipFill>
        <p:spPr bwMode="auto">
          <a:xfrm>
            <a:off x="611188" y="4581525"/>
            <a:ext cx="7931150" cy="1800225"/>
          </a:xfrm>
          <a:prstGeom prst="rect">
            <a:avLst/>
          </a:prstGeom>
          <a:noFill/>
          <a:ln w="9525">
            <a:noFill/>
            <a:miter lim="800000"/>
            <a:headEnd/>
            <a:tailEnd/>
          </a:ln>
        </p:spPr>
      </p:pic>
      <p:pic>
        <p:nvPicPr>
          <p:cNvPr id="70664" name="Picture 8" descr="https://fbcdn-sphotos-a.akamaihd.net/hphotos-ak-snc4/40524_437800636920_526666920_5584957_3591823_n.jpg"/>
          <p:cNvPicPr>
            <a:picLocks noChangeAspect="1" noChangeArrowheads="1"/>
          </p:cNvPicPr>
          <p:nvPr/>
        </p:nvPicPr>
        <p:blipFill>
          <a:blip r:embed="rId6" cstate="print"/>
          <a:srcRect/>
          <a:stretch>
            <a:fillRect/>
          </a:stretch>
        </p:blipFill>
        <p:spPr bwMode="auto">
          <a:xfrm>
            <a:off x="1187450" y="1844675"/>
            <a:ext cx="6858000" cy="4552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0664"/>
                                        </p:tgtEl>
                                        <p:attrNameLst>
                                          <p:attrName>style.visibility</p:attrName>
                                        </p:attrNameLst>
                                      </p:cBhvr>
                                      <p:to>
                                        <p:strVal val="visible"/>
                                      </p:to>
                                    </p:set>
                                    <p:anim calcmode="lin" valueType="num">
                                      <p:cBhvr additive="base">
                                        <p:cTn id="7" dur="500" fill="hold"/>
                                        <p:tgtEl>
                                          <p:spTgt spid="70664"/>
                                        </p:tgtEl>
                                        <p:attrNameLst>
                                          <p:attrName>ppt_x</p:attrName>
                                        </p:attrNameLst>
                                      </p:cBhvr>
                                      <p:tavLst>
                                        <p:tav tm="0">
                                          <p:val>
                                            <p:strVal val="1+#ppt_w/2"/>
                                          </p:val>
                                        </p:tav>
                                        <p:tav tm="100000">
                                          <p:val>
                                            <p:strVal val="#ppt_x"/>
                                          </p:val>
                                        </p:tav>
                                      </p:tavLst>
                                    </p:anim>
                                    <p:anim calcmode="lin" valueType="num">
                                      <p:cBhvr additive="base">
                                        <p:cTn id="8" dur="500" fill="hold"/>
                                        <p:tgtEl>
                                          <p:spTgt spid="706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2342</TotalTime>
  <Words>1109</Words>
  <Application>Microsoft Office PowerPoint</Application>
  <PresentationFormat>Skjermfremvisning (4:3)</PresentationFormat>
  <Paragraphs>159</Paragraphs>
  <Slides>18</Slides>
  <Notes>18</Notes>
  <HiddenSlides>0</HiddenSlides>
  <MMClips>0</MMClips>
  <ScaleCrop>false</ScaleCrop>
  <HeadingPairs>
    <vt:vector size="4" baseType="variant">
      <vt:variant>
        <vt:lpstr>Tema</vt:lpstr>
      </vt:variant>
      <vt:variant>
        <vt:i4>1</vt:i4>
      </vt:variant>
      <vt:variant>
        <vt:lpstr>Lysbildetitler</vt:lpstr>
      </vt:variant>
      <vt:variant>
        <vt:i4>18</vt:i4>
      </vt:variant>
    </vt:vector>
  </HeadingPairs>
  <TitlesOfParts>
    <vt:vector size="19" baseType="lpstr">
      <vt:lpstr>Office-tema</vt:lpstr>
      <vt:lpstr>Lysbilde 1</vt:lpstr>
      <vt:lpstr>Lysbilde 2</vt:lpstr>
      <vt:lpstr>Lysbilde 3</vt:lpstr>
      <vt:lpstr>Lysbilde 4</vt:lpstr>
      <vt:lpstr>Lysbilde 5</vt:lpstr>
      <vt:lpstr>Lysbilde 6</vt:lpstr>
      <vt:lpstr>Lysbilde 7</vt:lpstr>
      <vt:lpstr>Lysbilde 8</vt:lpstr>
      <vt:lpstr>Wrestling</vt:lpstr>
      <vt:lpstr>Snowmobile drag racing and cross</vt:lpstr>
      <vt:lpstr>Finnmarksløpet</vt:lpstr>
      <vt:lpstr>Lysbilde 12</vt:lpstr>
      <vt:lpstr>Transport corridors</vt:lpstr>
      <vt:lpstr>Lysbilde 14</vt:lpstr>
      <vt:lpstr>Lysbilde 15</vt:lpstr>
      <vt:lpstr>Lysbilde 16</vt:lpstr>
      <vt:lpstr>Lysbilde 17</vt:lpstr>
      <vt:lpstr>Lysbilde 18</vt:lpstr>
    </vt:vector>
  </TitlesOfParts>
  <Company>Tana kommune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for polske studenter Tana vgs</dc:title>
  <dc:creator>Frank Martin Ingilæ</dc:creator>
  <cp:lastModifiedBy>ingfra</cp:lastModifiedBy>
  <cp:revision>308</cp:revision>
  <dcterms:created xsi:type="dcterms:W3CDTF">2009-02-24T17:54:21Z</dcterms:created>
  <dcterms:modified xsi:type="dcterms:W3CDTF">2014-03-25T12:33:19Z</dcterms:modified>
</cp:coreProperties>
</file>